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7"/>
  </p:notesMasterIdLst>
  <p:handoutMasterIdLst>
    <p:handoutMasterId r:id="rId38"/>
  </p:handoutMasterIdLst>
  <p:sldIdLst>
    <p:sldId id="256" r:id="rId2"/>
    <p:sldId id="330" r:id="rId3"/>
    <p:sldId id="261" r:id="rId4"/>
    <p:sldId id="298" r:id="rId5"/>
    <p:sldId id="329" r:id="rId6"/>
    <p:sldId id="303" r:id="rId7"/>
    <p:sldId id="327" r:id="rId8"/>
    <p:sldId id="326" r:id="rId9"/>
    <p:sldId id="263" r:id="rId10"/>
    <p:sldId id="309" r:id="rId11"/>
    <p:sldId id="283" r:id="rId12"/>
    <p:sldId id="306" r:id="rId13"/>
    <p:sldId id="311" r:id="rId14"/>
    <p:sldId id="313" r:id="rId15"/>
    <p:sldId id="310" r:id="rId16"/>
    <p:sldId id="323" r:id="rId17"/>
    <p:sldId id="324" r:id="rId18"/>
    <p:sldId id="325" r:id="rId19"/>
    <p:sldId id="328" r:id="rId20"/>
    <p:sldId id="318" r:id="rId21"/>
    <p:sldId id="295" r:id="rId22"/>
    <p:sldId id="297" r:id="rId23"/>
    <p:sldId id="292" r:id="rId24"/>
    <p:sldId id="316" r:id="rId25"/>
    <p:sldId id="301" r:id="rId26"/>
    <p:sldId id="302" r:id="rId27"/>
    <p:sldId id="308" r:id="rId28"/>
    <p:sldId id="317" r:id="rId29"/>
    <p:sldId id="314" r:id="rId30"/>
    <p:sldId id="312" r:id="rId31"/>
    <p:sldId id="294" r:id="rId32"/>
    <p:sldId id="296" r:id="rId33"/>
    <p:sldId id="319" r:id="rId34"/>
    <p:sldId id="320" r:id="rId35"/>
    <p:sldId id="321" r:id="rId3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Book Antiqua" charset="0"/>
        <a:ea typeface="ＭＳ Ｐゴシック" charset="0"/>
        <a:cs typeface="Arial" charset="0"/>
      </a:defRPr>
    </a:lvl1pPr>
    <a:lvl2pPr marL="356616" algn="l" rtl="0" fontAlgn="base">
      <a:spcBef>
        <a:spcPct val="0"/>
      </a:spcBef>
      <a:spcAft>
        <a:spcPct val="0"/>
      </a:spcAft>
      <a:defRPr kern="1200">
        <a:solidFill>
          <a:schemeClr val="tx1"/>
        </a:solidFill>
        <a:latin typeface="Book Antiqua" charset="0"/>
        <a:ea typeface="ＭＳ Ｐゴシック" charset="0"/>
        <a:cs typeface="Arial" charset="0"/>
      </a:defRPr>
    </a:lvl2pPr>
    <a:lvl3pPr marL="713232" algn="l" rtl="0" fontAlgn="base">
      <a:spcBef>
        <a:spcPct val="0"/>
      </a:spcBef>
      <a:spcAft>
        <a:spcPct val="0"/>
      </a:spcAft>
      <a:defRPr kern="1200">
        <a:solidFill>
          <a:schemeClr val="tx1"/>
        </a:solidFill>
        <a:latin typeface="Book Antiqua" charset="0"/>
        <a:ea typeface="ＭＳ Ｐゴシック" charset="0"/>
        <a:cs typeface="Arial" charset="0"/>
      </a:defRPr>
    </a:lvl3pPr>
    <a:lvl4pPr marL="1069848" algn="l" rtl="0" fontAlgn="base">
      <a:spcBef>
        <a:spcPct val="0"/>
      </a:spcBef>
      <a:spcAft>
        <a:spcPct val="0"/>
      </a:spcAft>
      <a:defRPr kern="1200">
        <a:solidFill>
          <a:schemeClr val="tx1"/>
        </a:solidFill>
        <a:latin typeface="Book Antiqua" charset="0"/>
        <a:ea typeface="ＭＳ Ｐゴシック" charset="0"/>
        <a:cs typeface="Arial" charset="0"/>
      </a:defRPr>
    </a:lvl4pPr>
    <a:lvl5pPr marL="1426464" algn="l" rtl="0" fontAlgn="base">
      <a:spcBef>
        <a:spcPct val="0"/>
      </a:spcBef>
      <a:spcAft>
        <a:spcPct val="0"/>
      </a:spcAft>
      <a:defRPr kern="1200">
        <a:solidFill>
          <a:schemeClr val="tx1"/>
        </a:solidFill>
        <a:latin typeface="Book Antiqua" charset="0"/>
        <a:ea typeface="ＭＳ Ｐゴシック" charset="0"/>
        <a:cs typeface="Arial" charset="0"/>
      </a:defRPr>
    </a:lvl5pPr>
    <a:lvl6pPr marL="1783080" algn="l" defTabSz="356616" rtl="0" eaLnBrk="1" latinLnBrk="0" hangingPunct="1">
      <a:defRPr kern="1200">
        <a:solidFill>
          <a:schemeClr val="tx1"/>
        </a:solidFill>
        <a:latin typeface="Book Antiqua" charset="0"/>
        <a:ea typeface="ＭＳ Ｐゴシック" charset="0"/>
        <a:cs typeface="Arial" charset="0"/>
      </a:defRPr>
    </a:lvl6pPr>
    <a:lvl7pPr marL="2139696" algn="l" defTabSz="356616" rtl="0" eaLnBrk="1" latinLnBrk="0" hangingPunct="1">
      <a:defRPr kern="1200">
        <a:solidFill>
          <a:schemeClr val="tx1"/>
        </a:solidFill>
        <a:latin typeface="Book Antiqua" charset="0"/>
        <a:ea typeface="ＭＳ Ｐゴシック" charset="0"/>
        <a:cs typeface="Arial" charset="0"/>
      </a:defRPr>
    </a:lvl7pPr>
    <a:lvl8pPr marL="2496312" algn="l" defTabSz="356616" rtl="0" eaLnBrk="1" latinLnBrk="0" hangingPunct="1">
      <a:defRPr kern="1200">
        <a:solidFill>
          <a:schemeClr val="tx1"/>
        </a:solidFill>
        <a:latin typeface="Book Antiqua" charset="0"/>
        <a:ea typeface="ＭＳ Ｐゴシック" charset="0"/>
        <a:cs typeface="Arial" charset="0"/>
      </a:defRPr>
    </a:lvl8pPr>
    <a:lvl9pPr marL="2852928" algn="l" defTabSz="356616" rtl="0" eaLnBrk="1" latinLnBrk="0" hangingPunct="1">
      <a:defRPr kern="1200">
        <a:solidFill>
          <a:schemeClr val="tx1"/>
        </a:solidFill>
        <a:latin typeface="Book Antiqua" charset="0"/>
        <a:ea typeface="ＭＳ Ｐゴシック" charset="0"/>
        <a:cs typeface="Arial" charset="0"/>
      </a:defRPr>
    </a:lvl9pPr>
  </p:defaultTextStyle>
  <p:extLst>
    <p:ext uri="{EFAFB233-063F-42B5-8137-9DF3F51BA10A}">
      <p15:sldGuideLst xmlns:p15="http://schemas.microsoft.com/office/powerpoint/2012/main">
        <p15:guide id="1" orient="horz" pos="2160">
          <p15:clr>
            <a:srgbClr val="A4A3A4"/>
          </p15:clr>
        </p15:guide>
        <p15:guide id="2" pos="286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99700"/>
    <a:srgbClr val="002855"/>
    <a:srgbClr val="000000"/>
    <a:srgbClr val="FFFFFF"/>
    <a:srgbClr val="FF9999"/>
    <a:srgbClr val="FFFF66"/>
    <a:srgbClr val="E4CF67"/>
    <a:srgbClr val="F7EAE9"/>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28" autoAdjust="0"/>
    <p:restoredTop sz="84615" autoAdjust="0"/>
  </p:normalViewPr>
  <p:slideViewPr>
    <p:cSldViewPr snapToGrid="0">
      <p:cViewPr>
        <p:scale>
          <a:sx n="64" d="100"/>
          <a:sy n="64" d="100"/>
        </p:scale>
        <p:origin x="1314" y="102"/>
      </p:cViewPr>
      <p:guideLst>
        <p:guide orient="horz" pos="2160"/>
        <p:guide pos="2862"/>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6ABCC7-8AF3-D842-BB8B-11510F1E5172}" type="datetime1">
              <a:rPr lang="en-US" smtClean="0"/>
              <a:t>5/19/2018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FD717F8-718C-BB47-B6F1-95920B5B2F55}" type="slidenum">
              <a:rPr lang="en-US" smtClean="0"/>
              <a:t>‹#›</a:t>
            </a:fld>
            <a:endParaRPr lang="en-US"/>
          </a:p>
        </p:txBody>
      </p:sp>
    </p:spTree>
    <p:extLst>
      <p:ext uri="{BB962C8B-B14F-4D97-AF65-F5344CB8AC3E}">
        <p14:creationId xmlns:p14="http://schemas.microsoft.com/office/powerpoint/2010/main" val="405506624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4C15BD3-BA54-D94B-84F5-68C117409572}" type="datetime1">
              <a:rPr lang="en-US" smtClean="0"/>
              <a:t>5/19/2018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7DCE67-C264-EE45-8619-C024E65A65FD}" type="slidenum">
              <a:rPr lang="en-US" smtClean="0"/>
              <a:t>‹#›</a:t>
            </a:fld>
            <a:endParaRPr lang="en-US"/>
          </a:p>
        </p:txBody>
      </p:sp>
    </p:spTree>
    <p:extLst>
      <p:ext uri="{BB962C8B-B14F-4D97-AF65-F5344CB8AC3E}">
        <p14:creationId xmlns:p14="http://schemas.microsoft.com/office/powerpoint/2010/main" val="3800767777"/>
      </p:ext>
    </p:extLst>
  </p:cSld>
  <p:clrMap bg1="lt1" tx1="dk1" bg2="lt2" tx2="dk2" accent1="accent1" accent2="accent2" accent3="accent3" accent4="accent4" accent5="accent5" accent6="accent6" hlink="hlink" folHlink="folHlink"/>
  <p:hf hdr="0" ftr="0" dt="0"/>
  <p:notesStyle>
    <a:lvl1pPr marL="0" algn="l" defTabSz="356616" rtl="0" eaLnBrk="1" latinLnBrk="0" hangingPunct="1">
      <a:defRPr sz="900" kern="1200">
        <a:solidFill>
          <a:schemeClr val="tx1"/>
        </a:solidFill>
        <a:latin typeface="+mn-lt"/>
        <a:ea typeface="+mn-ea"/>
        <a:cs typeface="+mn-cs"/>
      </a:defRPr>
    </a:lvl1pPr>
    <a:lvl2pPr marL="356616" algn="l" defTabSz="356616" rtl="0" eaLnBrk="1" latinLnBrk="0" hangingPunct="1">
      <a:defRPr sz="900" kern="1200">
        <a:solidFill>
          <a:schemeClr val="tx1"/>
        </a:solidFill>
        <a:latin typeface="+mn-lt"/>
        <a:ea typeface="+mn-ea"/>
        <a:cs typeface="+mn-cs"/>
      </a:defRPr>
    </a:lvl2pPr>
    <a:lvl3pPr marL="713232" algn="l" defTabSz="356616" rtl="0" eaLnBrk="1" latinLnBrk="0" hangingPunct="1">
      <a:defRPr sz="900" kern="1200">
        <a:solidFill>
          <a:schemeClr val="tx1"/>
        </a:solidFill>
        <a:latin typeface="+mn-lt"/>
        <a:ea typeface="+mn-ea"/>
        <a:cs typeface="+mn-cs"/>
      </a:defRPr>
    </a:lvl3pPr>
    <a:lvl4pPr marL="1069848" algn="l" defTabSz="356616" rtl="0" eaLnBrk="1" latinLnBrk="0" hangingPunct="1">
      <a:defRPr sz="900" kern="1200">
        <a:solidFill>
          <a:schemeClr val="tx1"/>
        </a:solidFill>
        <a:latin typeface="+mn-lt"/>
        <a:ea typeface="+mn-ea"/>
        <a:cs typeface="+mn-cs"/>
      </a:defRPr>
    </a:lvl4pPr>
    <a:lvl5pPr marL="1426464" algn="l" defTabSz="356616" rtl="0" eaLnBrk="1" latinLnBrk="0" hangingPunct="1">
      <a:defRPr sz="900" kern="1200">
        <a:solidFill>
          <a:schemeClr val="tx1"/>
        </a:solidFill>
        <a:latin typeface="+mn-lt"/>
        <a:ea typeface="+mn-ea"/>
        <a:cs typeface="+mn-cs"/>
      </a:defRPr>
    </a:lvl5pPr>
    <a:lvl6pPr marL="1783080" algn="l" defTabSz="356616" rtl="0" eaLnBrk="1" latinLnBrk="0" hangingPunct="1">
      <a:defRPr sz="900" kern="1200">
        <a:solidFill>
          <a:schemeClr val="tx1"/>
        </a:solidFill>
        <a:latin typeface="+mn-lt"/>
        <a:ea typeface="+mn-ea"/>
        <a:cs typeface="+mn-cs"/>
      </a:defRPr>
    </a:lvl6pPr>
    <a:lvl7pPr marL="2139696" algn="l" defTabSz="356616" rtl="0" eaLnBrk="1" latinLnBrk="0" hangingPunct="1">
      <a:defRPr sz="900" kern="1200">
        <a:solidFill>
          <a:schemeClr val="tx1"/>
        </a:solidFill>
        <a:latin typeface="+mn-lt"/>
        <a:ea typeface="+mn-ea"/>
        <a:cs typeface="+mn-cs"/>
      </a:defRPr>
    </a:lvl7pPr>
    <a:lvl8pPr marL="2496312" algn="l" defTabSz="356616" rtl="0" eaLnBrk="1" latinLnBrk="0" hangingPunct="1">
      <a:defRPr sz="900" kern="1200">
        <a:solidFill>
          <a:schemeClr val="tx1"/>
        </a:solidFill>
        <a:latin typeface="+mn-lt"/>
        <a:ea typeface="+mn-ea"/>
        <a:cs typeface="+mn-cs"/>
      </a:defRPr>
    </a:lvl8pPr>
    <a:lvl9pPr marL="2852928" algn="l" defTabSz="356616"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FE7DCE67-C264-EE45-8619-C024E65A65FD}" type="slidenum">
              <a:rPr lang="en-US" smtClean="0"/>
              <a:t>1</a:t>
            </a:fld>
            <a:endParaRPr lang="en-US"/>
          </a:p>
        </p:txBody>
      </p:sp>
    </p:spTree>
    <p:extLst>
      <p:ext uri="{BB962C8B-B14F-4D97-AF65-F5344CB8AC3E}">
        <p14:creationId xmlns:p14="http://schemas.microsoft.com/office/powerpoint/2010/main" val="1301537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7DCE67-C264-EE45-8619-C024E65A65FD}" type="slidenum">
              <a:rPr lang="en-US" smtClean="0"/>
              <a:t>21</a:t>
            </a:fld>
            <a:endParaRPr lang="en-US"/>
          </a:p>
        </p:txBody>
      </p:sp>
    </p:spTree>
    <p:extLst>
      <p:ext uri="{BB962C8B-B14F-4D97-AF65-F5344CB8AC3E}">
        <p14:creationId xmlns:p14="http://schemas.microsoft.com/office/powerpoint/2010/main" val="2557490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7DCE67-C264-EE45-8619-C024E65A65FD}" type="slidenum">
              <a:rPr lang="en-US" smtClean="0"/>
              <a:t>23</a:t>
            </a:fld>
            <a:endParaRPr lang="en-US"/>
          </a:p>
        </p:txBody>
      </p:sp>
    </p:spTree>
    <p:extLst>
      <p:ext uri="{BB962C8B-B14F-4D97-AF65-F5344CB8AC3E}">
        <p14:creationId xmlns:p14="http://schemas.microsoft.com/office/powerpoint/2010/main" val="4096594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7DCE67-C264-EE45-8619-C024E65A65FD}" type="slidenum">
              <a:rPr lang="en-US" smtClean="0"/>
              <a:t>25</a:t>
            </a:fld>
            <a:endParaRPr lang="en-US"/>
          </a:p>
        </p:txBody>
      </p:sp>
    </p:spTree>
    <p:extLst>
      <p:ext uri="{BB962C8B-B14F-4D97-AF65-F5344CB8AC3E}">
        <p14:creationId xmlns:p14="http://schemas.microsoft.com/office/powerpoint/2010/main" val="14893254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7DCE67-C264-EE45-8619-C024E65A65FD}" type="slidenum">
              <a:rPr lang="en-US" smtClean="0"/>
              <a:t>26</a:t>
            </a:fld>
            <a:endParaRPr lang="en-US"/>
          </a:p>
        </p:txBody>
      </p:sp>
    </p:spTree>
    <p:extLst>
      <p:ext uri="{BB962C8B-B14F-4D97-AF65-F5344CB8AC3E}">
        <p14:creationId xmlns:p14="http://schemas.microsoft.com/office/powerpoint/2010/main" val="12376186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Doing that</a:t>
            </a:r>
            <a:r>
              <a:rPr lang="en-US" baseline="0" dirty="0" smtClean="0"/>
              <a:t> will more than likely not help the performance of the model. </a:t>
            </a:r>
            <a:r>
              <a:rPr lang="en-US" dirty="0" smtClean="0"/>
              <a:t>What makes the data speak is the process. </a:t>
            </a:r>
            <a:r>
              <a:rPr lang="en-US" sz="900" b="0" i="0" u="none" strike="noStrike" kern="1200" baseline="0" dirty="0" smtClean="0">
                <a:solidFill>
                  <a:schemeClr val="tx1"/>
                </a:solidFill>
                <a:latin typeface="+mn-lt"/>
                <a:ea typeface="+mn-ea"/>
                <a:cs typeface="+mn-cs"/>
              </a:rPr>
              <a:t>adding noise features that are not truly associated with the response will lead to a deterioration in the fitted model, and consequently an increased test set error. This is because noise features increase the dimensionality of the problem, exacerbating the risk of having trees in the forest that do not make splits on the variables we know better describe flow. </a:t>
            </a:r>
            <a:endParaRPr lang="en-US" dirty="0"/>
          </a:p>
        </p:txBody>
      </p:sp>
      <p:sp>
        <p:nvSpPr>
          <p:cNvPr id="4" name="Slide Number Placeholder 3"/>
          <p:cNvSpPr>
            <a:spLocks noGrp="1"/>
          </p:cNvSpPr>
          <p:nvPr>
            <p:ph type="sldNum" sz="quarter" idx="10"/>
          </p:nvPr>
        </p:nvSpPr>
        <p:spPr/>
        <p:txBody>
          <a:bodyPr/>
          <a:lstStyle/>
          <a:p>
            <a:fld id="{FE7DCE67-C264-EE45-8619-C024E65A65FD}" type="slidenum">
              <a:rPr lang="en-US" smtClean="0"/>
              <a:t>29</a:t>
            </a:fld>
            <a:endParaRPr lang="en-US"/>
          </a:p>
        </p:txBody>
      </p:sp>
    </p:spTree>
    <p:extLst>
      <p:ext uri="{BB962C8B-B14F-4D97-AF65-F5344CB8AC3E}">
        <p14:creationId xmlns:p14="http://schemas.microsoft.com/office/powerpoint/2010/main" val="4198838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7DCE67-C264-EE45-8619-C024E65A65FD}" type="slidenum">
              <a:rPr lang="en-US" smtClean="0"/>
              <a:t>31</a:t>
            </a:fld>
            <a:endParaRPr lang="en-US"/>
          </a:p>
        </p:txBody>
      </p:sp>
    </p:spTree>
    <p:extLst>
      <p:ext uri="{BB962C8B-B14F-4D97-AF65-F5344CB8AC3E}">
        <p14:creationId xmlns:p14="http://schemas.microsoft.com/office/powerpoint/2010/main" val="2557490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7DCE67-C264-EE45-8619-C024E65A65FD}" type="slidenum">
              <a:rPr lang="en-US" smtClean="0"/>
              <a:t>32</a:t>
            </a:fld>
            <a:endParaRPr lang="en-US"/>
          </a:p>
        </p:txBody>
      </p:sp>
    </p:spTree>
    <p:extLst>
      <p:ext uri="{BB962C8B-B14F-4D97-AF65-F5344CB8AC3E}">
        <p14:creationId xmlns:p14="http://schemas.microsoft.com/office/powerpoint/2010/main" val="34786826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7DCE67-C264-EE45-8619-C024E65A65FD}" type="slidenum">
              <a:rPr lang="en-US" smtClean="0"/>
              <a:t>33</a:t>
            </a:fld>
            <a:endParaRPr lang="en-US"/>
          </a:p>
        </p:txBody>
      </p:sp>
    </p:spTree>
    <p:extLst>
      <p:ext uri="{BB962C8B-B14F-4D97-AF65-F5344CB8AC3E}">
        <p14:creationId xmlns:p14="http://schemas.microsoft.com/office/powerpoint/2010/main" val="32066857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7DCE67-C264-EE45-8619-C024E65A65FD}" type="slidenum">
              <a:rPr lang="en-US" smtClean="0"/>
              <a:t>34</a:t>
            </a:fld>
            <a:endParaRPr lang="en-US"/>
          </a:p>
        </p:txBody>
      </p:sp>
    </p:spTree>
    <p:extLst>
      <p:ext uri="{BB962C8B-B14F-4D97-AF65-F5344CB8AC3E}">
        <p14:creationId xmlns:p14="http://schemas.microsoft.com/office/powerpoint/2010/main" val="1433943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7DCE67-C264-EE45-8619-C024E65A65FD}" type="slidenum">
              <a:rPr lang="en-US" smtClean="0"/>
              <a:t>35</a:t>
            </a:fld>
            <a:endParaRPr lang="en-US"/>
          </a:p>
        </p:txBody>
      </p:sp>
    </p:spTree>
    <p:extLst>
      <p:ext uri="{BB962C8B-B14F-4D97-AF65-F5344CB8AC3E}">
        <p14:creationId xmlns:p14="http://schemas.microsoft.com/office/powerpoint/2010/main" val="1992532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mn-lt"/>
                <a:ea typeface="+mn-ea"/>
                <a:cs typeface="+mn-cs"/>
              </a:rPr>
              <a:t>Traditional temperature models are physically based; given user described system characteristics (e.g., channel geometry, slope, flow, climate conditions), they use governing equations for heat conservation and fluid flow to predict water temperatures. </a:t>
            </a:r>
          </a:p>
          <a:p>
            <a:endParaRPr lang="en-US" sz="900" b="0" i="0" u="none" strike="noStrike" kern="1200" baseline="0" dirty="0" smtClean="0">
              <a:solidFill>
                <a:schemeClr val="tx1"/>
              </a:solidFill>
              <a:latin typeface="+mn-lt"/>
              <a:ea typeface="+mn-ea"/>
              <a:cs typeface="+mn-cs"/>
            </a:endParaRPr>
          </a:p>
          <a:p>
            <a:r>
              <a:rPr lang="en-US" sz="900" b="0" i="0" u="none" strike="noStrike" kern="1200" baseline="0" dirty="0" smtClean="0">
                <a:solidFill>
                  <a:schemeClr val="tx1"/>
                </a:solidFill>
                <a:latin typeface="+mn-lt"/>
                <a:ea typeface="+mn-ea"/>
                <a:cs typeface="+mn-cs"/>
              </a:rPr>
              <a:t>Without a unifying approach, and considering the increasing availability of environmental data, there is merit in the more economical predictive power of statistical models. </a:t>
            </a:r>
          </a:p>
          <a:p>
            <a:endParaRPr lang="en-US" dirty="0" smtClean="0"/>
          </a:p>
          <a:p>
            <a:pPr marL="0" marR="0" indent="0" algn="l" defTabSz="356616" rtl="0" eaLnBrk="1" fontAlgn="auto" latinLnBrk="0" hangingPunct="1">
              <a:lnSpc>
                <a:spcPct val="100000"/>
              </a:lnSpc>
              <a:spcBef>
                <a:spcPts val="0"/>
              </a:spcBef>
              <a:spcAft>
                <a:spcPts val="0"/>
              </a:spcAft>
              <a:buClrTx/>
              <a:buSzTx/>
              <a:buFontTx/>
              <a:buNone/>
              <a:tabLst/>
              <a:defRPr/>
            </a:pPr>
            <a:r>
              <a:rPr lang="en-US" dirty="0" smtClean="0"/>
              <a:t>We can then use these statistical models in managing complex natural resource systems.</a:t>
            </a:r>
            <a:r>
              <a:rPr lang="en-US" baseline="0" dirty="0" smtClean="0"/>
              <a:t> </a:t>
            </a:r>
            <a:endParaRPr lang="en-US" dirty="0" smtClean="0"/>
          </a:p>
        </p:txBody>
      </p:sp>
      <p:sp>
        <p:nvSpPr>
          <p:cNvPr id="4" name="Slide Number Placeholder 3"/>
          <p:cNvSpPr>
            <a:spLocks noGrp="1"/>
          </p:cNvSpPr>
          <p:nvPr>
            <p:ph type="sldNum" sz="quarter" idx="10"/>
          </p:nvPr>
        </p:nvSpPr>
        <p:spPr/>
        <p:txBody>
          <a:bodyPr/>
          <a:lstStyle/>
          <a:p>
            <a:fld id="{FE7DCE67-C264-EE45-8619-C024E65A65FD}" type="slidenum">
              <a:rPr lang="en-US" smtClean="0"/>
              <a:t>3</a:t>
            </a:fld>
            <a:endParaRPr lang="en-US"/>
          </a:p>
        </p:txBody>
      </p:sp>
    </p:spTree>
    <p:extLst>
      <p:ext uri="{BB962C8B-B14F-4D97-AF65-F5344CB8AC3E}">
        <p14:creationId xmlns:p14="http://schemas.microsoft.com/office/powerpoint/2010/main" val="1493807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just have to be careful: using statistical models for extrapolation involves some risk and they shouldn’t be strained too much beyond their limits. </a:t>
            </a:r>
            <a:endParaRPr lang="en-US" dirty="0"/>
          </a:p>
        </p:txBody>
      </p:sp>
      <p:sp>
        <p:nvSpPr>
          <p:cNvPr id="4" name="Slide Number Placeholder 3"/>
          <p:cNvSpPr>
            <a:spLocks noGrp="1"/>
          </p:cNvSpPr>
          <p:nvPr>
            <p:ph type="sldNum" sz="quarter" idx="10"/>
          </p:nvPr>
        </p:nvSpPr>
        <p:spPr/>
        <p:txBody>
          <a:bodyPr/>
          <a:lstStyle/>
          <a:p>
            <a:fld id="{FE7DCE67-C264-EE45-8619-C024E65A65FD}" type="slidenum">
              <a:rPr lang="en-US" smtClean="0"/>
              <a:t>5</a:t>
            </a:fld>
            <a:endParaRPr lang="en-US"/>
          </a:p>
        </p:txBody>
      </p:sp>
    </p:spTree>
    <p:extLst>
      <p:ext uri="{BB962C8B-B14F-4D97-AF65-F5344CB8AC3E}">
        <p14:creationId xmlns:p14="http://schemas.microsoft.com/office/powerpoint/2010/main" val="1723296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just have to be careful: using statistical models for extrapolation involves some risk and they shouldn’t be strained too much beyond their limits. </a:t>
            </a:r>
            <a:endParaRPr lang="en-US" dirty="0"/>
          </a:p>
        </p:txBody>
      </p:sp>
      <p:sp>
        <p:nvSpPr>
          <p:cNvPr id="4" name="Slide Number Placeholder 3"/>
          <p:cNvSpPr>
            <a:spLocks noGrp="1"/>
          </p:cNvSpPr>
          <p:nvPr>
            <p:ph type="sldNum" sz="quarter" idx="10"/>
          </p:nvPr>
        </p:nvSpPr>
        <p:spPr/>
        <p:txBody>
          <a:bodyPr/>
          <a:lstStyle/>
          <a:p>
            <a:fld id="{FE7DCE67-C264-EE45-8619-C024E65A65FD}" type="slidenum">
              <a:rPr lang="en-US" smtClean="0"/>
              <a:t>7</a:t>
            </a:fld>
            <a:endParaRPr lang="en-US"/>
          </a:p>
        </p:txBody>
      </p:sp>
    </p:spTree>
    <p:extLst>
      <p:ext uri="{BB962C8B-B14F-4D97-AF65-F5344CB8AC3E}">
        <p14:creationId xmlns:p14="http://schemas.microsoft.com/office/powerpoint/2010/main" val="3477900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7DCE67-C264-EE45-8619-C024E65A65FD}" type="slidenum">
              <a:rPr lang="en-US" smtClean="0"/>
              <a:t>9</a:t>
            </a:fld>
            <a:endParaRPr lang="en-US"/>
          </a:p>
        </p:txBody>
      </p:sp>
    </p:spTree>
    <p:extLst>
      <p:ext uri="{BB962C8B-B14F-4D97-AF65-F5344CB8AC3E}">
        <p14:creationId xmlns:p14="http://schemas.microsoft.com/office/powerpoint/2010/main" val="1788292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look at building the model, we can inspect the data. Here are the correlation values of the predictor variables vs. the response</a:t>
            </a:r>
            <a:r>
              <a:rPr lang="en-US" baseline="0" dirty="0" smtClean="0"/>
              <a:t> variable. These correlation values can provide hints as to what variables we will expect to see become important in the machine learning model. </a:t>
            </a:r>
            <a:endParaRPr lang="en-US" dirty="0" smtClean="0"/>
          </a:p>
          <a:p>
            <a:endParaRPr lang="en-US" dirty="0"/>
          </a:p>
        </p:txBody>
      </p:sp>
      <p:sp>
        <p:nvSpPr>
          <p:cNvPr id="4" name="Slide Number Placeholder 3"/>
          <p:cNvSpPr>
            <a:spLocks noGrp="1"/>
          </p:cNvSpPr>
          <p:nvPr>
            <p:ph type="sldNum" sz="quarter" idx="10"/>
          </p:nvPr>
        </p:nvSpPr>
        <p:spPr/>
        <p:txBody>
          <a:bodyPr/>
          <a:lstStyle/>
          <a:p>
            <a:fld id="{FE7DCE67-C264-EE45-8619-C024E65A65FD}" type="slidenum">
              <a:rPr lang="en-US" smtClean="0"/>
              <a:t>10</a:t>
            </a:fld>
            <a:endParaRPr lang="en-US"/>
          </a:p>
        </p:txBody>
      </p:sp>
    </p:spTree>
    <p:extLst>
      <p:ext uri="{BB962C8B-B14F-4D97-AF65-F5344CB8AC3E}">
        <p14:creationId xmlns:p14="http://schemas.microsoft.com/office/powerpoint/2010/main" val="2415396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CART gives us a nice tree to look at but it doesn’t do</a:t>
            </a:r>
            <a:r>
              <a:rPr lang="en-US" baseline="0" dirty="0" smtClean="0"/>
              <a:t> well on predicting a continuous variable. So … we move on to RF model. </a:t>
            </a:r>
          </a:p>
        </p:txBody>
      </p:sp>
      <p:sp>
        <p:nvSpPr>
          <p:cNvPr id="4" name="Slide Number Placeholder 3"/>
          <p:cNvSpPr>
            <a:spLocks noGrp="1"/>
          </p:cNvSpPr>
          <p:nvPr>
            <p:ph type="sldNum" sz="quarter" idx="10"/>
          </p:nvPr>
        </p:nvSpPr>
        <p:spPr/>
        <p:txBody>
          <a:bodyPr/>
          <a:lstStyle/>
          <a:p>
            <a:fld id="{FE7DCE67-C264-EE45-8619-C024E65A65FD}" type="slidenum">
              <a:rPr lang="en-US" smtClean="0"/>
              <a:t>11</a:t>
            </a:fld>
            <a:endParaRPr lang="en-US"/>
          </a:p>
        </p:txBody>
      </p:sp>
    </p:spTree>
    <p:extLst>
      <p:ext uri="{BB962C8B-B14F-4D97-AF65-F5344CB8AC3E}">
        <p14:creationId xmlns:p14="http://schemas.microsoft.com/office/powerpoint/2010/main" val="3093501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RFs grow a lot of trees, and by injecting randomness in the CART the trees look different, where does this randomness come in? in two places, one in the number of predictor variables the tree is allowed to make a split on at each node, so instead of the full range of predictor variables it’s only allowed to look at a subset. And two at each node the tree is allowed to make the best split by looking at only 2/3rds of the set. So a random 1/3 of the data set is held out at each node. </a:t>
            </a:r>
          </a:p>
          <a:p>
            <a:r>
              <a:rPr lang="en-US" baseline="0" dirty="0" smtClean="0"/>
              <a:t>This allows for the model to grow trees that are uncorrelated. Why? Because let’s say you have a strong predictor variable, if you allow the trees to make a split based on whatever variables it wants, they will all chose that strong predictor, and therefore the trees in the forest end up looking somewhat alike. </a:t>
            </a:r>
          </a:p>
        </p:txBody>
      </p:sp>
      <p:sp>
        <p:nvSpPr>
          <p:cNvPr id="4" name="Slide Number Placeholder 3"/>
          <p:cNvSpPr>
            <a:spLocks noGrp="1"/>
          </p:cNvSpPr>
          <p:nvPr>
            <p:ph type="sldNum" sz="quarter" idx="10"/>
          </p:nvPr>
        </p:nvSpPr>
        <p:spPr/>
        <p:txBody>
          <a:bodyPr/>
          <a:lstStyle/>
          <a:p>
            <a:fld id="{FE7DCE67-C264-EE45-8619-C024E65A65FD}" type="slidenum">
              <a:rPr lang="en-US" smtClean="0"/>
              <a:t>12</a:t>
            </a:fld>
            <a:endParaRPr lang="en-US"/>
          </a:p>
        </p:txBody>
      </p:sp>
    </p:spTree>
    <p:extLst>
      <p:ext uri="{BB962C8B-B14F-4D97-AF65-F5344CB8AC3E}">
        <p14:creationId xmlns:p14="http://schemas.microsoft.com/office/powerpoint/2010/main" val="1445977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7DCE67-C264-EE45-8619-C024E65A65FD}" type="slidenum">
              <a:rPr lang="en-US" smtClean="0"/>
              <a:t>14</a:t>
            </a:fld>
            <a:endParaRPr lang="en-US"/>
          </a:p>
        </p:txBody>
      </p:sp>
    </p:spTree>
    <p:extLst>
      <p:ext uri="{BB962C8B-B14F-4D97-AF65-F5344CB8AC3E}">
        <p14:creationId xmlns:p14="http://schemas.microsoft.com/office/powerpoint/2010/main" val="2172635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700"/>
            </a:lvl1pPr>
          </a:lstStyle>
          <a:p>
            <a:r>
              <a:rPr lang="en-US" dirty="0"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900"/>
            </a:lvl1pPr>
            <a:lvl2pPr marL="356616" indent="0" algn="ctr">
              <a:buNone/>
              <a:defRPr sz="1600"/>
            </a:lvl2pPr>
            <a:lvl3pPr marL="713232" indent="0" algn="ctr">
              <a:buNone/>
              <a:defRPr sz="1400"/>
            </a:lvl3pPr>
            <a:lvl4pPr marL="1069848" indent="0" algn="ctr">
              <a:buNone/>
              <a:defRPr sz="1200"/>
            </a:lvl4pPr>
            <a:lvl5pPr marL="1426464" indent="0" algn="ctr">
              <a:buNone/>
              <a:defRPr sz="1200"/>
            </a:lvl5pPr>
            <a:lvl6pPr marL="1783080" indent="0" algn="ctr">
              <a:buNone/>
              <a:defRPr sz="1200"/>
            </a:lvl6pPr>
            <a:lvl7pPr marL="2139696" indent="0" algn="ctr">
              <a:buNone/>
              <a:defRPr sz="1200"/>
            </a:lvl7pPr>
            <a:lvl8pPr marL="2496312" indent="0" algn="ctr">
              <a:buNone/>
              <a:defRPr sz="1200"/>
            </a:lvl8pPr>
            <a:lvl9pPr marL="2852928" indent="0" algn="ctr">
              <a:buNone/>
              <a:defRPr sz="1200"/>
            </a:lvl9pPr>
          </a:lstStyle>
          <a:p>
            <a:r>
              <a:rPr lang="en-US" smtClean="0"/>
              <a:t>Click to edit Master subtitle style</a:t>
            </a:r>
            <a:endParaRPr lang="en-US"/>
          </a:p>
        </p:txBody>
      </p:sp>
      <p:sp>
        <p:nvSpPr>
          <p:cNvPr id="5" name="Footer Placeholder 4"/>
          <p:cNvSpPr>
            <a:spLocks noGrp="1"/>
          </p:cNvSpPr>
          <p:nvPr>
            <p:ph type="ftr" sz="quarter" idx="11"/>
          </p:nvPr>
        </p:nvSpPr>
        <p:spPr/>
        <p:txBody>
          <a:bodyPr/>
          <a:lstStyle>
            <a:lvl1pPr>
              <a:defRPr sz="1200">
                <a:solidFill>
                  <a:schemeClr val="bg1"/>
                </a:solidFill>
              </a:defRPr>
            </a:lvl1pPr>
          </a:lstStyle>
          <a:p>
            <a:pPr>
              <a:defRPr/>
            </a:pPr>
            <a:r>
              <a:rPr lang="en-US" smtClean="0"/>
              <a:t>elawhite@ucdavis.edu</a:t>
            </a:r>
            <a:endParaRPr lang="en-US" dirty="0"/>
          </a:p>
        </p:txBody>
      </p:sp>
    </p:spTree>
    <p:extLst>
      <p:ext uri="{BB962C8B-B14F-4D97-AF65-F5344CB8AC3E}">
        <p14:creationId xmlns:p14="http://schemas.microsoft.com/office/powerpoint/2010/main" val="3132457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C32D2274-7D0A-EC48-820A-92A27E684B22}" type="datetime1">
              <a:rPr lang="en-US" smtClean="0"/>
              <a:t>5/19/2018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457950" y="6356352"/>
            <a:ext cx="2057400" cy="365125"/>
          </a:xfrm>
          <a:prstGeom prst="rect">
            <a:avLst/>
          </a:prstGeom>
        </p:spPr>
        <p:txBody>
          <a:bodyPr/>
          <a:lstStyle>
            <a:lvl1pPr>
              <a:defRPr/>
            </a:lvl1pPr>
          </a:lstStyle>
          <a:p>
            <a:fld id="{F72EAD62-2C4B-1F4D-8408-AA2D63357267}" type="slidenum">
              <a:rPr lang="en-US"/>
              <a:pPr/>
              <a:t>‹#›</a:t>
            </a:fld>
            <a:endParaRPr lang="en-US"/>
          </a:p>
        </p:txBody>
      </p:sp>
    </p:spTree>
    <p:extLst>
      <p:ext uri="{BB962C8B-B14F-4D97-AF65-F5344CB8AC3E}">
        <p14:creationId xmlns:p14="http://schemas.microsoft.com/office/powerpoint/2010/main" val="81575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37ACFB98-02E5-5543-8F69-559CB06C9CC1}" type="datetime1">
              <a:rPr lang="en-US" smtClean="0"/>
              <a:t>5/19/2018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457950" y="6356352"/>
            <a:ext cx="2057400" cy="365125"/>
          </a:xfrm>
          <a:prstGeom prst="rect">
            <a:avLst/>
          </a:prstGeom>
        </p:spPr>
        <p:txBody>
          <a:bodyPr/>
          <a:lstStyle>
            <a:lvl1pPr>
              <a:defRPr/>
            </a:lvl1pPr>
          </a:lstStyle>
          <a:p>
            <a:fld id="{37229C4E-5E83-A24B-97DB-B4092789E235}" type="slidenum">
              <a:rPr lang="en-US"/>
              <a:pPr/>
              <a:t>‹#›</a:t>
            </a:fld>
            <a:endParaRPr lang="en-US"/>
          </a:p>
        </p:txBody>
      </p:sp>
    </p:spTree>
    <p:extLst>
      <p:ext uri="{BB962C8B-B14F-4D97-AF65-F5344CB8AC3E}">
        <p14:creationId xmlns:p14="http://schemas.microsoft.com/office/powerpoint/2010/main" val="2990744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vl1pPr>
          </a:lstStyle>
          <a:p>
            <a:fld id="{4B606979-86C8-6C49-9E66-666EFB15F1F6}" type="datetime1">
              <a:rPr lang="en-US" smtClean="0"/>
              <a:t>5/19/2018</a:t>
            </a:fld>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a:xfrm>
            <a:off x="3028950" y="6356352"/>
            <a:ext cx="3086100" cy="365125"/>
          </a:xfrm>
        </p:spPr>
        <p:txBody>
          <a:bodyPr/>
          <a:lstStyle>
            <a:lvl1pPr marL="0" marR="0" indent="0" algn="ctr" defTabSz="914400" rtl="0" eaLnBrk="1" fontAlgn="auto" latinLnBrk="0" hangingPunct="1">
              <a:lnSpc>
                <a:spcPct val="100000"/>
              </a:lnSpc>
              <a:spcBef>
                <a:spcPts val="0"/>
              </a:spcBef>
              <a:spcAft>
                <a:spcPts val="0"/>
              </a:spcAft>
              <a:buClrTx/>
              <a:buSzTx/>
              <a:buFontTx/>
              <a:buNone/>
              <a:tabLst/>
              <a:defRPr sz="1000">
                <a:solidFill>
                  <a:schemeClr val="bg1"/>
                </a:solidFill>
              </a:defRPr>
            </a:lvl1pPr>
          </a:lstStyle>
          <a:p>
            <a:pPr>
              <a:defRPr/>
            </a:pPr>
            <a:r>
              <a:rPr lang="en-US" dirty="0" smtClean="0"/>
              <a:t>elawhite@ucdavis.edu</a:t>
            </a:r>
          </a:p>
        </p:txBody>
      </p:sp>
      <p:sp>
        <p:nvSpPr>
          <p:cNvPr id="6" name="Slide Number Placeholder 5"/>
          <p:cNvSpPr>
            <a:spLocks noGrp="1"/>
          </p:cNvSpPr>
          <p:nvPr>
            <p:ph type="sldNum" sz="quarter" idx="12"/>
          </p:nvPr>
        </p:nvSpPr>
        <p:spPr>
          <a:xfrm>
            <a:off x="6457950" y="6356352"/>
            <a:ext cx="2057400" cy="365125"/>
          </a:xfrm>
          <a:prstGeom prst="rect">
            <a:avLst/>
          </a:prstGeom>
        </p:spPr>
        <p:txBody>
          <a:bodyPr/>
          <a:lstStyle>
            <a:lvl1pPr>
              <a:defRPr/>
            </a:lvl1pPr>
          </a:lstStyle>
          <a:p>
            <a:fld id="{B6FF5CE9-8F03-0F49-A9D4-F985494DA90A}" type="slidenum">
              <a:rPr lang="en-US"/>
              <a:pPr/>
              <a:t>‹#›</a:t>
            </a:fld>
            <a:endParaRPr lang="en-US"/>
          </a:p>
        </p:txBody>
      </p:sp>
    </p:spTree>
    <p:extLst>
      <p:ext uri="{BB962C8B-B14F-4D97-AF65-F5344CB8AC3E}">
        <p14:creationId xmlns:p14="http://schemas.microsoft.com/office/powerpoint/2010/main" val="422799580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7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900">
                <a:solidFill>
                  <a:schemeClr val="tx1">
                    <a:tint val="75000"/>
                  </a:schemeClr>
                </a:solidFill>
              </a:defRPr>
            </a:lvl1pPr>
            <a:lvl2pPr marL="356616" indent="0">
              <a:buNone/>
              <a:defRPr sz="1600">
                <a:solidFill>
                  <a:schemeClr val="tx1">
                    <a:tint val="75000"/>
                  </a:schemeClr>
                </a:solidFill>
              </a:defRPr>
            </a:lvl2pPr>
            <a:lvl3pPr marL="713232" indent="0">
              <a:buNone/>
              <a:defRPr sz="1400">
                <a:solidFill>
                  <a:schemeClr val="tx1">
                    <a:tint val="75000"/>
                  </a:schemeClr>
                </a:solidFill>
              </a:defRPr>
            </a:lvl3pPr>
            <a:lvl4pPr marL="1069848" indent="0">
              <a:buNone/>
              <a:defRPr sz="1200">
                <a:solidFill>
                  <a:schemeClr val="tx1">
                    <a:tint val="75000"/>
                  </a:schemeClr>
                </a:solidFill>
              </a:defRPr>
            </a:lvl4pPr>
            <a:lvl5pPr marL="1426464" indent="0">
              <a:buNone/>
              <a:defRPr sz="1200">
                <a:solidFill>
                  <a:schemeClr val="tx1">
                    <a:tint val="75000"/>
                  </a:schemeClr>
                </a:solidFill>
              </a:defRPr>
            </a:lvl5pPr>
            <a:lvl6pPr marL="1783080" indent="0">
              <a:buNone/>
              <a:defRPr sz="1200">
                <a:solidFill>
                  <a:schemeClr val="tx1">
                    <a:tint val="75000"/>
                  </a:schemeClr>
                </a:solidFill>
              </a:defRPr>
            </a:lvl6pPr>
            <a:lvl7pPr marL="2139696" indent="0">
              <a:buNone/>
              <a:defRPr sz="1200">
                <a:solidFill>
                  <a:schemeClr val="tx1">
                    <a:tint val="75000"/>
                  </a:schemeClr>
                </a:solidFill>
              </a:defRPr>
            </a:lvl7pPr>
            <a:lvl8pPr marL="2496312" indent="0">
              <a:buNone/>
              <a:defRPr sz="1200">
                <a:solidFill>
                  <a:schemeClr val="tx1">
                    <a:tint val="75000"/>
                  </a:schemeClr>
                </a:solidFill>
              </a:defRPr>
            </a:lvl8pPr>
            <a:lvl9pPr marL="2852928"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768BC9C7-4075-B749-B1A5-C9A3AE8696FE}" type="datetime1">
              <a:rPr lang="en-US" smtClean="0"/>
              <a:t>5/19/2018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457950" y="6356352"/>
            <a:ext cx="2057400" cy="365125"/>
          </a:xfrm>
          <a:prstGeom prst="rect">
            <a:avLst/>
          </a:prstGeom>
        </p:spPr>
        <p:txBody>
          <a:bodyPr/>
          <a:lstStyle>
            <a:lvl1pPr>
              <a:defRPr/>
            </a:lvl1pPr>
          </a:lstStyle>
          <a:p>
            <a:fld id="{5F91CEEA-A13E-D146-A312-8C181A58D580}" type="slidenum">
              <a:rPr lang="en-US"/>
              <a:pPr/>
              <a:t>‹#›</a:t>
            </a:fld>
            <a:endParaRPr lang="en-US"/>
          </a:p>
        </p:txBody>
      </p:sp>
    </p:spTree>
    <p:extLst>
      <p:ext uri="{BB962C8B-B14F-4D97-AF65-F5344CB8AC3E}">
        <p14:creationId xmlns:p14="http://schemas.microsoft.com/office/powerpoint/2010/main" val="825548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fld id="{D663685E-07EA-734F-89C7-C2468A35F217}" type="datetime1">
              <a:rPr lang="en-US" smtClean="0"/>
              <a:t>5/19/2018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457950" y="6356352"/>
            <a:ext cx="2057400" cy="365125"/>
          </a:xfrm>
          <a:prstGeom prst="rect">
            <a:avLst/>
          </a:prstGeom>
        </p:spPr>
        <p:txBody>
          <a:bodyPr/>
          <a:lstStyle>
            <a:lvl1pPr>
              <a:defRPr/>
            </a:lvl1pPr>
          </a:lstStyle>
          <a:p>
            <a:fld id="{979F2107-93D3-924D-A42E-A22248172AD2}" type="slidenum">
              <a:rPr lang="en-US"/>
              <a:pPr/>
              <a:t>‹#›</a:t>
            </a:fld>
            <a:endParaRPr lang="en-US"/>
          </a:p>
        </p:txBody>
      </p:sp>
    </p:spTree>
    <p:extLst>
      <p:ext uri="{BB962C8B-B14F-4D97-AF65-F5344CB8AC3E}">
        <p14:creationId xmlns:p14="http://schemas.microsoft.com/office/powerpoint/2010/main" val="1550394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900" b="1"/>
            </a:lvl1pPr>
            <a:lvl2pPr marL="356616" indent="0">
              <a:buNone/>
              <a:defRPr sz="1600" b="1"/>
            </a:lvl2pPr>
            <a:lvl3pPr marL="713232" indent="0">
              <a:buNone/>
              <a:defRPr sz="1400" b="1"/>
            </a:lvl3pPr>
            <a:lvl4pPr marL="1069848" indent="0">
              <a:buNone/>
              <a:defRPr sz="1200" b="1"/>
            </a:lvl4pPr>
            <a:lvl5pPr marL="1426464" indent="0">
              <a:buNone/>
              <a:defRPr sz="1200" b="1"/>
            </a:lvl5pPr>
            <a:lvl6pPr marL="1783080" indent="0">
              <a:buNone/>
              <a:defRPr sz="1200" b="1"/>
            </a:lvl6pPr>
            <a:lvl7pPr marL="2139696" indent="0">
              <a:buNone/>
              <a:defRPr sz="1200" b="1"/>
            </a:lvl7pPr>
            <a:lvl8pPr marL="2496312" indent="0">
              <a:buNone/>
              <a:defRPr sz="1200" b="1"/>
            </a:lvl8pPr>
            <a:lvl9pPr marL="2852928"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6"/>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1900" b="1"/>
            </a:lvl1pPr>
            <a:lvl2pPr marL="356616" indent="0">
              <a:buNone/>
              <a:defRPr sz="1600" b="1"/>
            </a:lvl2pPr>
            <a:lvl3pPr marL="713232" indent="0">
              <a:buNone/>
              <a:defRPr sz="1400" b="1"/>
            </a:lvl3pPr>
            <a:lvl4pPr marL="1069848" indent="0">
              <a:buNone/>
              <a:defRPr sz="1200" b="1"/>
            </a:lvl4pPr>
            <a:lvl5pPr marL="1426464" indent="0">
              <a:buNone/>
              <a:defRPr sz="1200" b="1"/>
            </a:lvl5pPr>
            <a:lvl6pPr marL="1783080" indent="0">
              <a:buNone/>
              <a:defRPr sz="1200" b="1"/>
            </a:lvl6pPr>
            <a:lvl7pPr marL="2139696" indent="0">
              <a:buNone/>
              <a:defRPr sz="1200" b="1"/>
            </a:lvl7pPr>
            <a:lvl8pPr marL="2496312" indent="0">
              <a:buNone/>
              <a:defRPr sz="1200" b="1"/>
            </a:lvl8pPr>
            <a:lvl9pPr marL="2852928"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1" y="2505076"/>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fld id="{76C658DB-6F91-034C-B545-4051AE1F12B7}" type="datetime1">
              <a:rPr lang="en-US" smtClean="0"/>
              <a:t>5/19/2018</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a:xfrm>
            <a:off x="6457950" y="6356352"/>
            <a:ext cx="2057400" cy="365125"/>
          </a:xfrm>
          <a:prstGeom prst="rect">
            <a:avLst/>
          </a:prstGeom>
        </p:spPr>
        <p:txBody>
          <a:bodyPr/>
          <a:lstStyle>
            <a:lvl1pPr>
              <a:defRPr/>
            </a:lvl1pPr>
          </a:lstStyle>
          <a:p>
            <a:fld id="{A17F00C0-8030-EF42-9772-D282DE3F9414}" type="slidenum">
              <a:rPr lang="en-US"/>
              <a:pPr/>
              <a:t>‹#›</a:t>
            </a:fld>
            <a:endParaRPr lang="en-US"/>
          </a:p>
        </p:txBody>
      </p:sp>
    </p:spTree>
    <p:extLst>
      <p:ext uri="{BB962C8B-B14F-4D97-AF65-F5344CB8AC3E}">
        <p14:creationId xmlns:p14="http://schemas.microsoft.com/office/powerpoint/2010/main" val="3364116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fld id="{F14B6719-A4E2-4844-BC6A-663DAAD06C19}" type="datetime1">
              <a:rPr lang="en-US" smtClean="0"/>
              <a:t>5/19/2018</a:t>
            </a:fld>
            <a:endParaRPr lang="en-US"/>
          </a:p>
        </p:txBody>
      </p:sp>
      <p:sp>
        <p:nvSpPr>
          <p:cNvPr id="4" name="Footer Placeholder 4"/>
          <p:cNvSpPr>
            <a:spLocks noGrp="1"/>
          </p:cNvSpPr>
          <p:nvPr>
            <p:ph type="ftr" sz="quarter" idx="11"/>
          </p:nvPr>
        </p:nvSpPr>
        <p:spPr/>
        <p:txBody>
          <a:bodyPr/>
          <a:lstStyle>
            <a:lvl1pPr>
              <a:defRPr/>
            </a:lvl1pPr>
          </a:lstStyle>
          <a:p>
            <a:pPr>
              <a:defRPr/>
            </a:pPr>
            <a:r>
              <a:rPr lang="en-US" dirty="0" smtClean="0"/>
              <a:t>elawhite@ucdavis.edu</a:t>
            </a:r>
          </a:p>
        </p:txBody>
      </p:sp>
      <p:sp>
        <p:nvSpPr>
          <p:cNvPr id="5" name="Slide Number Placeholder 5"/>
          <p:cNvSpPr>
            <a:spLocks noGrp="1"/>
          </p:cNvSpPr>
          <p:nvPr>
            <p:ph type="sldNum" sz="quarter" idx="12"/>
          </p:nvPr>
        </p:nvSpPr>
        <p:spPr>
          <a:xfrm>
            <a:off x="6457950" y="6356352"/>
            <a:ext cx="2057400" cy="365125"/>
          </a:xfrm>
          <a:prstGeom prst="rect">
            <a:avLst/>
          </a:prstGeom>
        </p:spPr>
        <p:txBody>
          <a:bodyPr/>
          <a:lstStyle>
            <a:lvl1pPr>
              <a:defRPr/>
            </a:lvl1pPr>
          </a:lstStyle>
          <a:p>
            <a:fld id="{1B0AD6AB-5949-7742-B5EF-97AC2365BD94}" type="slidenum">
              <a:rPr lang="en-US"/>
              <a:pPr/>
              <a:t>‹#›</a:t>
            </a:fld>
            <a:endParaRPr lang="en-US"/>
          </a:p>
        </p:txBody>
      </p:sp>
    </p:spTree>
    <p:extLst>
      <p:ext uri="{BB962C8B-B14F-4D97-AF65-F5344CB8AC3E}">
        <p14:creationId xmlns:p14="http://schemas.microsoft.com/office/powerpoint/2010/main" val="1812695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95FCB1F6-E2AB-CC4B-AEE4-6D312C7B8ADF}" type="datetime1">
              <a:rPr lang="en-US" smtClean="0"/>
              <a:t>5/19/2018</a:t>
            </a:fld>
            <a:endParaRPr lang="en-US"/>
          </a:p>
        </p:txBody>
      </p:sp>
      <p:sp>
        <p:nvSpPr>
          <p:cNvPr id="4" name="Slide Number Placeholder 5"/>
          <p:cNvSpPr>
            <a:spLocks noGrp="1"/>
          </p:cNvSpPr>
          <p:nvPr>
            <p:ph type="sldNum" sz="quarter" idx="12"/>
          </p:nvPr>
        </p:nvSpPr>
        <p:spPr>
          <a:xfrm>
            <a:off x="6457950" y="6356352"/>
            <a:ext cx="2057400" cy="365125"/>
          </a:xfrm>
          <a:prstGeom prst="rect">
            <a:avLst/>
          </a:prstGeom>
        </p:spPr>
        <p:txBody>
          <a:bodyPr/>
          <a:lstStyle>
            <a:lvl1pPr>
              <a:defRPr/>
            </a:lvl1pPr>
          </a:lstStyle>
          <a:p>
            <a:fld id="{3D6DA040-7E18-F342-B5B7-FFA0113C35F7}" type="slidenum">
              <a:rPr lang="en-US"/>
              <a:pPr/>
              <a:t>‹#›</a:t>
            </a:fld>
            <a:endParaRPr lang="en-US"/>
          </a:p>
        </p:txBody>
      </p:sp>
      <p:sp>
        <p:nvSpPr>
          <p:cNvPr id="5" name="Footer Placeholder 4"/>
          <p:cNvSpPr txBox="1">
            <a:spLocks/>
          </p:cNvSpPr>
          <p:nvPr userDrawn="1"/>
        </p:nvSpPr>
        <p:spPr>
          <a:xfrm>
            <a:off x="3028950" y="6356351"/>
            <a:ext cx="3086100" cy="365125"/>
          </a:xfrm>
          <a:prstGeom prst="rect">
            <a:avLst/>
          </a:prstGeom>
        </p:spPr>
        <p:txBody>
          <a:bodyPr vert="horz" lIns="71323" tIns="35662" rIns="71323" bIns="35662" rtlCol="0" anchor="ctr"/>
          <a:lstStyle>
            <a:defPPr>
              <a:defRPr lang="en-US"/>
            </a:defPPr>
            <a:lvl1pPr algn="ctr" rtl="0" fontAlgn="auto">
              <a:spcBef>
                <a:spcPts val="0"/>
              </a:spcBef>
              <a:spcAft>
                <a:spcPts val="0"/>
              </a:spcAft>
              <a:defRPr sz="1200" kern="1200">
                <a:solidFill>
                  <a:schemeClr val="bg1"/>
                </a:solidFill>
                <a:latin typeface="+mn-lt"/>
                <a:ea typeface="+mn-ea"/>
                <a:cs typeface="+mn-cs"/>
              </a:defRPr>
            </a:lvl1pPr>
            <a:lvl2pPr marL="356616" algn="l" rtl="0" fontAlgn="base">
              <a:spcBef>
                <a:spcPct val="0"/>
              </a:spcBef>
              <a:spcAft>
                <a:spcPct val="0"/>
              </a:spcAft>
              <a:defRPr kern="1200">
                <a:solidFill>
                  <a:schemeClr val="tx1"/>
                </a:solidFill>
                <a:latin typeface="Book Antiqua" charset="0"/>
                <a:ea typeface="ＭＳ Ｐゴシック" charset="0"/>
                <a:cs typeface="Arial" charset="0"/>
              </a:defRPr>
            </a:lvl2pPr>
            <a:lvl3pPr marL="713232" algn="l" rtl="0" fontAlgn="base">
              <a:spcBef>
                <a:spcPct val="0"/>
              </a:spcBef>
              <a:spcAft>
                <a:spcPct val="0"/>
              </a:spcAft>
              <a:defRPr kern="1200">
                <a:solidFill>
                  <a:schemeClr val="tx1"/>
                </a:solidFill>
                <a:latin typeface="Book Antiqua" charset="0"/>
                <a:ea typeface="ＭＳ Ｐゴシック" charset="0"/>
                <a:cs typeface="Arial" charset="0"/>
              </a:defRPr>
            </a:lvl3pPr>
            <a:lvl4pPr marL="1069848" algn="l" rtl="0" fontAlgn="base">
              <a:spcBef>
                <a:spcPct val="0"/>
              </a:spcBef>
              <a:spcAft>
                <a:spcPct val="0"/>
              </a:spcAft>
              <a:defRPr kern="1200">
                <a:solidFill>
                  <a:schemeClr val="tx1"/>
                </a:solidFill>
                <a:latin typeface="Book Antiqua" charset="0"/>
                <a:ea typeface="ＭＳ Ｐゴシック" charset="0"/>
                <a:cs typeface="Arial" charset="0"/>
              </a:defRPr>
            </a:lvl4pPr>
            <a:lvl5pPr marL="1426464" algn="l" rtl="0" fontAlgn="base">
              <a:spcBef>
                <a:spcPct val="0"/>
              </a:spcBef>
              <a:spcAft>
                <a:spcPct val="0"/>
              </a:spcAft>
              <a:defRPr kern="1200">
                <a:solidFill>
                  <a:schemeClr val="tx1"/>
                </a:solidFill>
                <a:latin typeface="Book Antiqua" charset="0"/>
                <a:ea typeface="ＭＳ Ｐゴシック" charset="0"/>
                <a:cs typeface="Arial" charset="0"/>
              </a:defRPr>
            </a:lvl5pPr>
            <a:lvl6pPr marL="1783080" algn="l" defTabSz="356616" rtl="0" eaLnBrk="1" latinLnBrk="0" hangingPunct="1">
              <a:defRPr kern="1200">
                <a:solidFill>
                  <a:schemeClr val="tx1"/>
                </a:solidFill>
                <a:latin typeface="Book Antiqua" charset="0"/>
                <a:ea typeface="ＭＳ Ｐゴシック" charset="0"/>
                <a:cs typeface="Arial" charset="0"/>
              </a:defRPr>
            </a:lvl6pPr>
            <a:lvl7pPr marL="2139696" algn="l" defTabSz="356616" rtl="0" eaLnBrk="1" latinLnBrk="0" hangingPunct="1">
              <a:defRPr kern="1200">
                <a:solidFill>
                  <a:schemeClr val="tx1"/>
                </a:solidFill>
                <a:latin typeface="Book Antiqua" charset="0"/>
                <a:ea typeface="ＭＳ Ｐゴシック" charset="0"/>
                <a:cs typeface="Arial" charset="0"/>
              </a:defRPr>
            </a:lvl7pPr>
            <a:lvl8pPr marL="2496312" algn="l" defTabSz="356616" rtl="0" eaLnBrk="1" latinLnBrk="0" hangingPunct="1">
              <a:defRPr kern="1200">
                <a:solidFill>
                  <a:schemeClr val="tx1"/>
                </a:solidFill>
                <a:latin typeface="Book Antiqua" charset="0"/>
                <a:ea typeface="ＭＳ Ｐゴシック" charset="0"/>
                <a:cs typeface="Arial" charset="0"/>
              </a:defRPr>
            </a:lvl8pPr>
            <a:lvl9pPr marL="2852928" algn="l" defTabSz="356616" rtl="0" eaLnBrk="1" latinLnBrk="0" hangingPunct="1">
              <a:defRPr kern="1200">
                <a:solidFill>
                  <a:schemeClr val="tx1"/>
                </a:solidFill>
                <a:latin typeface="Book Antiqua" charset="0"/>
                <a:ea typeface="ＭＳ Ｐゴシック" charset="0"/>
                <a:cs typeface="Arial" charset="0"/>
              </a:defRPr>
            </a:lvl9pPr>
          </a:lstStyle>
          <a:p>
            <a:pPr>
              <a:defRPr/>
            </a:pPr>
            <a:r>
              <a:rPr lang="en-US" dirty="0" smtClean="0"/>
              <a:t>elawhite@ucdavis.edu</a:t>
            </a:r>
            <a:endParaRPr lang="en-US" dirty="0"/>
          </a:p>
        </p:txBody>
      </p:sp>
    </p:spTree>
    <p:extLst>
      <p:ext uri="{BB962C8B-B14F-4D97-AF65-F5344CB8AC3E}">
        <p14:creationId xmlns:p14="http://schemas.microsoft.com/office/powerpoint/2010/main" val="1534078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5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500"/>
            </a:lvl1pPr>
            <a:lvl2pPr>
              <a:defRPr sz="22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56616" indent="0">
              <a:buNone/>
              <a:defRPr sz="1100"/>
            </a:lvl2pPr>
            <a:lvl3pPr marL="713232" indent="0">
              <a:buNone/>
              <a:defRPr sz="900"/>
            </a:lvl3pPr>
            <a:lvl4pPr marL="1069848" indent="0">
              <a:buNone/>
              <a:defRPr sz="800"/>
            </a:lvl4pPr>
            <a:lvl5pPr marL="1426464" indent="0">
              <a:buNone/>
              <a:defRPr sz="800"/>
            </a:lvl5pPr>
            <a:lvl6pPr marL="1783080" indent="0">
              <a:buNone/>
              <a:defRPr sz="800"/>
            </a:lvl6pPr>
            <a:lvl7pPr marL="2139696" indent="0">
              <a:buNone/>
              <a:defRPr sz="800"/>
            </a:lvl7pPr>
            <a:lvl8pPr marL="2496312" indent="0">
              <a:buNone/>
              <a:defRPr sz="800"/>
            </a:lvl8pPr>
            <a:lvl9pPr marL="2852928" indent="0">
              <a:buNone/>
              <a:defRPr sz="8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71141646-53E9-CB49-B6CA-046861808F4F}" type="datetime1">
              <a:rPr lang="en-US" smtClean="0"/>
              <a:t>5/19/2018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457950" y="6356352"/>
            <a:ext cx="2057400" cy="365125"/>
          </a:xfrm>
          <a:prstGeom prst="rect">
            <a:avLst/>
          </a:prstGeom>
        </p:spPr>
        <p:txBody>
          <a:bodyPr/>
          <a:lstStyle>
            <a:lvl1pPr>
              <a:defRPr/>
            </a:lvl1pPr>
          </a:lstStyle>
          <a:p>
            <a:fld id="{5C18CEB1-3DB0-CA4D-AA05-5CB056340F1A}" type="slidenum">
              <a:rPr lang="en-US"/>
              <a:pPr/>
              <a:t>‹#›</a:t>
            </a:fld>
            <a:endParaRPr lang="en-US"/>
          </a:p>
        </p:txBody>
      </p:sp>
    </p:spTree>
    <p:extLst>
      <p:ext uri="{BB962C8B-B14F-4D97-AF65-F5344CB8AC3E}">
        <p14:creationId xmlns:p14="http://schemas.microsoft.com/office/powerpoint/2010/main" val="6022025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5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rtlCol="0">
            <a:normAutofit/>
          </a:bodyPr>
          <a:lstStyle>
            <a:lvl1pPr marL="0" indent="0">
              <a:buNone/>
              <a:defRPr sz="2500"/>
            </a:lvl1pPr>
            <a:lvl2pPr marL="356616" indent="0">
              <a:buNone/>
              <a:defRPr sz="2200"/>
            </a:lvl2pPr>
            <a:lvl3pPr marL="713232" indent="0">
              <a:buNone/>
              <a:defRPr sz="1900"/>
            </a:lvl3pPr>
            <a:lvl4pPr marL="1069848" indent="0">
              <a:buNone/>
              <a:defRPr sz="1600"/>
            </a:lvl4pPr>
            <a:lvl5pPr marL="1426464" indent="0">
              <a:buNone/>
              <a:defRPr sz="1600"/>
            </a:lvl5pPr>
            <a:lvl6pPr marL="1783080" indent="0">
              <a:buNone/>
              <a:defRPr sz="1600"/>
            </a:lvl6pPr>
            <a:lvl7pPr marL="2139696" indent="0">
              <a:buNone/>
              <a:defRPr sz="1600"/>
            </a:lvl7pPr>
            <a:lvl8pPr marL="2496312" indent="0">
              <a:buNone/>
              <a:defRPr sz="1600"/>
            </a:lvl8pPr>
            <a:lvl9pPr marL="2852928" indent="0">
              <a:buNone/>
              <a:defRPr sz="1600"/>
            </a:lvl9pPr>
          </a:lstStyle>
          <a:p>
            <a:pPr lvl="0"/>
            <a:endParaRPr lang="en-US" noProof="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56616" indent="0">
              <a:buNone/>
              <a:defRPr sz="1100"/>
            </a:lvl2pPr>
            <a:lvl3pPr marL="713232" indent="0">
              <a:buNone/>
              <a:defRPr sz="900"/>
            </a:lvl3pPr>
            <a:lvl4pPr marL="1069848" indent="0">
              <a:buNone/>
              <a:defRPr sz="800"/>
            </a:lvl4pPr>
            <a:lvl5pPr marL="1426464" indent="0">
              <a:buNone/>
              <a:defRPr sz="800"/>
            </a:lvl5pPr>
            <a:lvl6pPr marL="1783080" indent="0">
              <a:buNone/>
              <a:defRPr sz="800"/>
            </a:lvl6pPr>
            <a:lvl7pPr marL="2139696" indent="0">
              <a:buNone/>
              <a:defRPr sz="800"/>
            </a:lvl7pPr>
            <a:lvl8pPr marL="2496312" indent="0">
              <a:buNone/>
              <a:defRPr sz="800"/>
            </a:lvl8pPr>
            <a:lvl9pPr marL="2852928" indent="0">
              <a:buNone/>
              <a:defRPr sz="8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EF1B8C7E-BC72-9F42-9833-5D93862E212B}" type="datetime1">
              <a:rPr lang="en-US" smtClean="0"/>
              <a:t>5/19/2018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457950" y="6356352"/>
            <a:ext cx="2057400" cy="365125"/>
          </a:xfrm>
          <a:prstGeom prst="rect">
            <a:avLst/>
          </a:prstGeom>
        </p:spPr>
        <p:txBody>
          <a:bodyPr/>
          <a:lstStyle>
            <a:lvl1pPr>
              <a:defRPr/>
            </a:lvl1pPr>
          </a:lstStyle>
          <a:p>
            <a:fld id="{13FEA090-DE1A-C543-8784-678E39C51C7A}" type="slidenum">
              <a:rPr lang="en-US"/>
              <a:pPr/>
              <a:t>‹#›</a:t>
            </a:fld>
            <a:endParaRPr lang="en-US"/>
          </a:p>
        </p:txBody>
      </p:sp>
    </p:spTree>
    <p:extLst>
      <p:ext uri="{BB962C8B-B14F-4D97-AF65-F5344CB8AC3E}">
        <p14:creationId xmlns:p14="http://schemas.microsoft.com/office/powerpoint/2010/main" val="1873741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365125"/>
            <a:ext cx="7886700"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71323" tIns="35662" rIns="71323" bIns="35662"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28650" y="1825625"/>
            <a:ext cx="7886700"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71323" tIns="35662" rIns="71323" bIns="35662"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2"/>
            <a:ext cx="2057400" cy="365125"/>
          </a:xfrm>
          <a:prstGeom prst="rect">
            <a:avLst/>
          </a:prstGeom>
        </p:spPr>
        <p:txBody>
          <a:bodyPr vert="horz" wrap="square" lIns="71323" tIns="35662" rIns="71323" bIns="35662" numCol="1" anchor="ctr" anchorCtr="0" compatLnSpc="1">
            <a:prstTxWarp prst="textNoShape">
              <a:avLst/>
            </a:prstTxWarp>
          </a:bodyPr>
          <a:lstStyle>
            <a:lvl1pPr>
              <a:defRPr sz="900">
                <a:solidFill>
                  <a:srgbClr val="898989"/>
                </a:solidFill>
              </a:defRPr>
            </a:lvl1pPr>
          </a:lstStyle>
          <a:p>
            <a:fld id="{323A6EA1-592A-9848-9836-4948A87AB1E5}" type="datetime1">
              <a:rPr lang="en-US" smtClean="0"/>
              <a:t>5/19/2018</a:t>
            </a:fld>
            <a:endParaRPr lang="en-US"/>
          </a:p>
        </p:txBody>
      </p:sp>
      <p:sp>
        <p:nvSpPr>
          <p:cNvPr id="5" name="Footer Placeholder 4"/>
          <p:cNvSpPr>
            <a:spLocks noGrp="1"/>
          </p:cNvSpPr>
          <p:nvPr>
            <p:ph type="ftr" sz="quarter" idx="3"/>
          </p:nvPr>
        </p:nvSpPr>
        <p:spPr>
          <a:xfrm>
            <a:off x="3028950" y="6356352"/>
            <a:ext cx="3086100" cy="365125"/>
          </a:xfrm>
          <a:prstGeom prst="rect">
            <a:avLst/>
          </a:prstGeom>
        </p:spPr>
        <p:txBody>
          <a:bodyPr vert="horz" lIns="71323" tIns="35662" rIns="71323" bIns="35662" rtlCol="0" anchor="ctr"/>
          <a:lstStyle>
            <a:lvl1pPr algn="ctr" fontAlgn="auto">
              <a:spcBef>
                <a:spcPts val="0"/>
              </a:spcBef>
              <a:spcAft>
                <a:spcPts val="0"/>
              </a:spcAft>
              <a:defRPr sz="900">
                <a:solidFill>
                  <a:schemeClr val="tx1">
                    <a:tint val="75000"/>
                  </a:schemeClr>
                </a:solidFill>
                <a:latin typeface="+mn-lt"/>
                <a:ea typeface="+mn-ea"/>
                <a:cs typeface="+mn-cs"/>
              </a:defRPr>
            </a:lvl1pPr>
          </a:lstStyle>
          <a:p>
            <a:pPr>
              <a:defRPr/>
            </a:pPr>
            <a:endParaRPr lang="en-US"/>
          </a:p>
        </p:txBody>
      </p:sp>
      <p:pic>
        <p:nvPicPr>
          <p:cNvPr id="7" name="Picture 6"/>
          <p:cNvPicPr>
            <a:picLocks noChangeAspect="1"/>
          </p:cNvPicPr>
          <p:nvPr userDrawn="1"/>
        </p:nvPicPr>
        <p:blipFill>
          <a:blip r:embed="rId13" cstate="email">
            <a:extLst>
              <a:ext uri="{28A0092B-C50C-407E-A947-70E740481C1C}">
                <a14:useLocalDpi xmlns:a14="http://schemas.microsoft.com/office/drawing/2010/main" val="0"/>
              </a:ext>
            </a:extLst>
          </a:blip>
          <a:stretch>
            <a:fillRect/>
          </a:stretch>
        </p:blipFill>
        <p:spPr>
          <a:xfrm>
            <a:off x="0" y="6268166"/>
            <a:ext cx="9144000" cy="605077"/>
          </a:xfrm>
          <a:prstGeom prst="rect">
            <a:avLst/>
          </a:prstGeom>
        </p:spPr>
      </p:pic>
      <p:sp>
        <p:nvSpPr>
          <p:cNvPr id="2" name="TextBox 1"/>
          <p:cNvSpPr txBox="1"/>
          <p:nvPr userDrawn="1"/>
        </p:nvSpPr>
        <p:spPr>
          <a:xfrm>
            <a:off x="628650" y="6425214"/>
            <a:ext cx="1435008" cy="338554"/>
          </a:xfrm>
          <a:prstGeom prst="rect">
            <a:avLst/>
          </a:prstGeom>
        </p:spPr>
        <p:txBody>
          <a:bodyPr vert="horz" wrap="square" lIns="71323" tIns="35662" rIns="71323" bIns="35662" numCol="1" anchor="ctr" anchorCtr="0" compatLnSpc="1">
            <a:prstTxWarp prst="textNoShape">
              <a:avLst/>
            </a:prstTxWarp>
          </a:bodyPr>
          <a:lstStyle>
            <a:defPPr>
              <a:defRPr lang="en-US"/>
            </a:defPPr>
            <a:lvl1pPr algn="r">
              <a:defRPr sz="1600">
                <a:solidFill>
                  <a:srgbClr val="898989"/>
                </a:solidFill>
              </a:defRPr>
            </a:lvl1pPr>
          </a:lstStyle>
          <a:p>
            <a:pPr lvl="0" algn="l"/>
            <a:r>
              <a:rPr lang="en-US" dirty="0" smtClean="0">
                <a:solidFill>
                  <a:schemeClr val="bg1"/>
                </a:solidFill>
              </a:rPr>
              <a:t>Slide </a:t>
            </a:r>
            <a:fld id="{829FE72A-EB09-6F4D-BDBA-8AAB9867452C}" type="slidenum">
              <a:rPr lang="en-US" smtClean="0">
                <a:solidFill>
                  <a:schemeClr val="bg1"/>
                </a:solidFill>
              </a:rPr>
              <a:pPr lvl="0" algn="l"/>
              <a:t>‹#›</a:t>
            </a:fld>
            <a:r>
              <a:rPr lang="en-US" dirty="0" smtClean="0">
                <a:solidFill>
                  <a:schemeClr val="bg1"/>
                </a:solidFill>
              </a:rPr>
              <a:t> of 24</a:t>
            </a:r>
            <a:endParaRPr lang="en-US" dirty="0">
              <a:solidFill>
                <a:schemeClr val="bg1"/>
              </a:solidFill>
            </a:endParaRPr>
          </a:p>
        </p:txBody>
      </p:sp>
      <p:sp>
        <p:nvSpPr>
          <p:cNvPr id="3" name="Rectangle 2"/>
          <p:cNvSpPr/>
          <p:nvPr userDrawn="1"/>
        </p:nvSpPr>
        <p:spPr>
          <a:xfrm>
            <a:off x="5662319" y="6440603"/>
            <a:ext cx="2012089" cy="307777"/>
          </a:xfrm>
          <a:prstGeom prst="rect">
            <a:avLst/>
          </a:prstGeom>
        </p:spPr>
        <p:txBody>
          <a:bodyPr wrap="none">
            <a:spAutoFit/>
          </a:bodyPr>
          <a:lstStyle/>
          <a:p>
            <a:pPr>
              <a:defRPr/>
            </a:pPr>
            <a:r>
              <a:rPr lang="en-US" sz="1400" dirty="0" smtClean="0">
                <a:solidFill>
                  <a:schemeClr val="bg1">
                    <a:lumMod val="75000"/>
                  </a:schemeClr>
                </a:solidFill>
              </a:rPr>
              <a:t>elawhite@ucdavis.edu</a:t>
            </a:r>
            <a:endParaRPr lang="en-US" sz="1400" dirty="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3400" kern="1200">
          <a:solidFill>
            <a:schemeClr val="tx1"/>
          </a:solidFill>
          <a:latin typeface="+mj-lt"/>
          <a:ea typeface="ＭＳ Ｐゴシック" charset="0"/>
          <a:cs typeface="+mj-cs"/>
        </a:defRPr>
      </a:lvl1pPr>
      <a:lvl2pPr algn="l" rtl="0" eaLnBrk="0" fontAlgn="base" hangingPunct="0">
        <a:lnSpc>
          <a:spcPct val="90000"/>
        </a:lnSpc>
        <a:spcBef>
          <a:spcPct val="0"/>
        </a:spcBef>
        <a:spcAft>
          <a:spcPct val="0"/>
        </a:spcAft>
        <a:defRPr sz="3400">
          <a:solidFill>
            <a:schemeClr val="tx1"/>
          </a:solidFill>
          <a:latin typeface="Book Antiqua" pitchFamily="18" charset="0"/>
          <a:ea typeface="ＭＳ Ｐゴシック" charset="0"/>
        </a:defRPr>
      </a:lvl2pPr>
      <a:lvl3pPr algn="l" rtl="0" eaLnBrk="0" fontAlgn="base" hangingPunct="0">
        <a:lnSpc>
          <a:spcPct val="90000"/>
        </a:lnSpc>
        <a:spcBef>
          <a:spcPct val="0"/>
        </a:spcBef>
        <a:spcAft>
          <a:spcPct val="0"/>
        </a:spcAft>
        <a:defRPr sz="3400">
          <a:solidFill>
            <a:schemeClr val="tx1"/>
          </a:solidFill>
          <a:latin typeface="Book Antiqua" pitchFamily="18" charset="0"/>
          <a:ea typeface="ＭＳ Ｐゴシック" charset="0"/>
        </a:defRPr>
      </a:lvl3pPr>
      <a:lvl4pPr algn="l" rtl="0" eaLnBrk="0" fontAlgn="base" hangingPunct="0">
        <a:lnSpc>
          <a:spcPct val="90000"/>
        </a:lnSpc>
        <a:spcBef>
          <a:spcPct val="0"/>
        </a:spcBef>
        <a:spcAft>
          <a:spcPct val="0"/>
        </a:spcAft>
        <a:defRPr sz="3400">
          <a:solidFill>
            <a:schemeClr val="tx1"/>
          </a:solidFill>
          <a:latin typeface="Book Antiqua" pitchFamily="18" charset="0"/>
          <a:ea typeface="ＭＳ Ｐゴシック" charset="0"/>
        </a:defRPr>
      </a:lvl4pPr>
      <a:lvl5pPr algn="l" rtl="0" eaLnBrk="0" fontAlgn="base" hangingPunct="0">
        <a:lnSpc>
          <a:spcPct val="90000"/>
        </a:lnSpc>
        <a:spcBef>
          <a:spcPct val="0"/>
        </a:spcBef>
        <a:spcAft>
          <a:spcPct val="0"/>
        </a:spcAft>
        <a:defRPr sz="3400">
          <a:solidFill>
            <a:schemeClr val="tx1"/>
          </a:solidFill>
          <a:latin typeface="Book Antiqua" pitchFamily="18" charset="0"/>
          <a:ea typeface="ＭＳ Ｐゴシック" charset="0"/>
        </a:defRPr>
      </a:lvl5pPr>
      <a:lvl6pPr marL="356616" algn="l" rtl="0" fontAlgn="base">
        <a:lnSpc>
          <a:spcPct val="90000"/>
        </a:lnSpc>
        <a:spcBef>
          <a:spcPct val="0"/>
        </a:spcBef>
        <a:spcAft>
          <a:spcPct val="0"/>
        </a:spcAft>
        <a:defRPr sz="3400">
          <a:solidFill>
            <a:schemeClr val="tx1"/>
          </a:solidFill>
          <a:latin typeface="Book Antiqua" pitchFamily="18" charset="0"/>
        </a:defRPr>
      </a:lvl6pPr>
      <a:lvl7pPr marL="713232" algn="l" rtl="0" fontAlgn="base">
        <a:lnSpc>
          <a:spcPct val="90000"/>
        </a:lnSpc>
        <a:spcBef>
          <a:spcPct val="0"/>
        </a:spcBef>
        <a:spcAft>
          <a:spcPct val="0"/>
        </a:spcAft>
        <a:defRPr sz="3400">
          <a:solidFill>
            <a:schemeClr val="tx1"/>
          </a:solidFill>
          <a:latin typeface="Book Antiqua" pitchFamily="18" charset="0"/>
        </a:defRPr>
      </a:lvl7pPr>
      <a:lvl8pPr marL="1069848" algn="l" rtl="0" fontAlgn="base">
        <a:lnSpc>
          <a:spcPct val="90000"/>
        </a:lnSpc>
        <a:spcBef>
          <a:spcPct val="0"/>
        </a:spcBef>
        <a:spcAft>
          <a:spcPct val="0"/>
        </a:spcAft>
        <a:defRPr sz="3400">
          <a:solidFill>
            <a:schemeClr val="tx1"/>
          </a:solidFill>
          <a:latin typeface="Book Antiqua" pitchFamily="18" charset="0"/>
        </a:defRPr>
      </a:lvl8pPr>
      <a:lvl9pPr marL="1426464" algn="l" rtl="0" fontAlgn="base">
        <a:lnSpc>
          <a:spcPct val="90000"/>
        </a:lnSpc>
        <a:spcBef>
          <a:spcPct val="0"/>
        </a:spcBef>
        <a:spcAft>
          <a:spcPct val="0"/>
        </a:spcAft>
        <a:defRPr sz="3400">
          <a:solidFill>
            <a:schemeClr val="tx1"/>
          </a:solidFill>
          <a:latin typeface="Book Antiqua" pitchFamily="18" charset="0"/>
        </a:defRPr>
      </a:lvl9pPr>
    </p:titleStyle>
    <p:bodyStyle>
      <a:lvl1pPr marL="178308" indent="-178308" algn="l" rtl="0" eaLnBrk="0" fontAlgn="base" hangingPunct="0">
        <a:lnSpc>
          <a:spcPct val="90000"/>
        </a:lnSpc>
        <a:spcBef>
          <a:spcPts val="780"/>
        </a:spcBef>
        <a:spcAft>
          <a:spcPct val="0"/>
        </a:spcAft>
        <a:buFont typeface="Arial" charset="0"/>
        <a:buChar char="•"/>
        <a:defRPr sz="2200" kern="1200">
          <a:solidFill>
            <a:schemeClr val="tx1"/>
          </a:solidFill>
          <a:latin typeface="+mn-lt"/>
          <a:ea typeface="ＭＳ Ｐゴシック" charset="0"/>
          <a:cs typeface="+mn-cs"/>
        </a:defRPr>
      </a:lvl1pPr>
      <a:lvl2pPr marL="534924" indent="-178308" algn="l" rtl="0" eaLnBrk="0" fontAlgn="base" hangingPunct="0">
        <a:lnSpc>
          <a:spcPct val="90000"/>
        </a:lnSpc>
        <a:spcBef>
          <a:spcPts val="390"/>
        </a:spcBef>
        <a:spcAft>
          <a:spcPct val="0"/>
        </a:spcAft>
        <a:buFont typeface="Arial" charset="0"/>
        <a:buChar char="•"/>
        <a:defRPr sz="1900" kern="1200">
          <a:solidFill>
            <a:schemeClr val="tx1"/>
          </a:solidFill>
          <a:latin typeface="+mn-lt"/>
          <a:ea typeface="ＭＳ Ｐゴシック" charset="0"/>
          <a:cs typeface="+mn-cs"/>
        </a:defRPr>
      </a:lvl2pPr>
      <a:lvl3pPr marL="891540" indent="-178308" algn="l" rtl="0" eaLnBrk="0" fontAlgn="base" hangingPunct="0">
        <a:lnSpc>
          <a:spcPct val="90000"/>
        </a:lnSpc>
        <a:spcBef>
          <a:spcPts val="390"/>
        </a:spcBef>
        <a:spcAft>
          <a:spcPct val="0"/>
        </a:spcAft>
        <a:buFont typeface="Arial" charset="0"/>
        <a:buChar char="•"/>
        <a:defRPr sz="1600" kern="1200">
          <a:solidFill>
            <a:schemeClr val="tx1"/>
          </a:solidFill>
          <a:latin typeface="+mn-lt"/>
          <a:ea typeface="ＭＳ Ｐゴシック" charset="0"/>
          <a:cs typeface="+mn-cs"/>
        </a:defRPr>
      </a:lvl3pPr>
      <a:lvl4pPr marL="1248156" indent="-178308" algn="l" rtl="0" eaLnBrk="0" fontAlgn="base" hangingPunct="0">
        <a:lnSpc>
          <a:spcPct val="90000"/>
        </a:lnSpc>
        <a:spcBef>
          <a:spcPts val="390"/>
        </a:spcBef>
        <a:spcAft>
          <a:spcPct val="0"/>
        </a:spcAft>
        <a:buFont typeface="Arial" charset="0"/>
        <a:buChar char="•"/>
        <a:defRPr kern="1200">
          <a:solidFill>
            <a:schemeClr val="tx1"/>
          </a:solidFill>
          <a:latin typeface="+mn-lt"/>
          <a:ea typeface="ＭＳ Ｐゴシック" charset="0"/>
          <a:cs typeface="+mn-cs"/>
        </a:defRPr>
      </a:lvl4pPr>
      <a:lvl5pPr marL="1604772" indent="-178308" algn="l" rtl="0" eaLnBrk="0" fontAlgn="base" hangingPunct="0">
        <a:lnSpc>
          <a:spcPct val="90000"/>
        </a:lnSpc>
        <a:spcBef>
          <a:spcPts val="390"/>
        </a:spcBef>
        <a:spcAft>
          <a:spcPct val="0"/>
        </a:spcAft>
        <a:buFont typeface="Arial" charset="0"/>
        <a:buChar char="•"/>
        <a:defRPr kern="1200">
          <a:solidFill>
            <a:schemeClr val="tx1"/>
          </a:solidFill>
          <a:latin typeface="+mn-lt"/>
          <a:ea typeface="ＭＳ Ｐゴシック" charset="0"/>
          <a:cs typeface="+mn-cs"/>
        </a:defRPr>
      </a:lvl5pPr>
      <a:lvl6pPr marL="1961388"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6pPr>
      <a:lvl7pPr marL="2318004"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7pPr>
      <a:lvl8pPr marL="2674620"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8pPr>
      <a:lvl9pPr marL="3031236"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713232" rtl="0" eaLnBrk="1" latinLnBrk="0" hangingPunct="1">
        <a:defRPr sz="1400" kern="1200">
          <a:solidFill>
            <a:schemeClr val="tx1"/>
          </a:solidFill>
          <a:latin typeface="+mn-lt"/>
          <a:ea typeface="+mn-ea"/>
          <a:cs typeface="+mn-cs"/>
        </a:defRPr>
      </a:lvl1pPr>
      <a:lvl2pPr marL="356616" algn="l" defTabSz="713232" rtl="0" eaLnBrk="1" latinLnBrk="0" hangingPunct="1">
        <a:defRPr sz="1400" kern="1200">
          <a:solidFill>
            <a:schemeClr val="tx1"/>
          </a:solidFill>
          <a:latin typeface="+mn-lt"/>
          <a:ea typeface="+mn-ea"/>
          <a:cs typeface="+mn-cs"/>
        </a:defRPr>
      </a:lvl2pPr>
      <a:lvl3pPr marL="713232" algn="l" defTabSz="713232" rtl="0" eaLnBrk="1" latinLnBrk="0" hangingPunct="1">
        <a:defRPr sz="1400" kern="1200">
          <a:solidFill>
            <a:schemeClr val="tx1"/>
          </a:solidFill>
          <a:latin typeface="+mn-lt"/>
          <a:ea typeface="+mn-ea"/>
          <a:cs typeface="+mn-cs"/>
        </a:defRPr>
      </a:lvl3pPr>
      <a:lvl4pPr marL="1069848" algn="l" defTabSz="713232" rtl="0" eaLnBrk="1" latinLnBrk="0" hangingPunct="1">
        <a:defRPr sz="1400" kern="1200">
          <a:solidFill>
            <a:schemeClr val="tx1"/>
          </a:solidFill>
          <a:latin typeface="+mn-lt"/>
          <a:ea typeface="+mn-ea"/>
          <a:cs typeface="+mn-cs"/>
        </a:defRPr>
      </a:lvl4pPr>
      <a:lvl5pPr marL="1426464" algn="l" defTabSz="713232" rtl="0" eaLnBrk="1" latinLnBrk="0" hangingPunct="1">
        <a:defRPr sz="1400" kern="1200">
          <a:solidFill>
            <a:schemeClr val="tx1"/>
          </a:solidFill>
          <a:latin typeface="+mn-lt"/>
          <a:ea typeface="+mn-ea"/>
          <a:cs typeface="+mn-cs"/>
        </a:defRPr>
      </a:lvl5pPr>
      <a:lvl6pPr marL="1783080" algn="l" defTabSz="713232" rtl="0" eaLnBrk="1" latinLnBrk="0" hangingPunct="1">
        <a:defRPr sz="1400" kern="1200">
          <a:solidFill>
            <a:schemeClr val="tx1"/>
          </a:solidFill>
          <a:latin typeface="+mn-lt"/>
          <a:ea typeface="+mn-ea"/>
          <a:cs typeface="+mn-cs"/>
        </a:defRPr>
      </a:lvl6pPr>
      <a:lvl7pPr marL="2139696" algn="l" defTabSz="713232" rtl="0" eaLnBrk="1" latinLnBrk="0" hangingPunct="1">
        <a:defRPr sz="1400" kern="1200">
          <a:solidFill>
            <a:schemeClr val="tx1"/>
          </a:solidFill>
          <a:latin typeface="+mn-lt"/>
          <a:ea typeface="+mn-ea"/>
          <a:cs typeface="+mn-cs"/>
        </a:defRPr>
      </a:lvl7pPr>
      <a:lvl8pPr marL="2496312" algn="l" defTabSz="713232" rtl="0" eaLnBrk="1" latinLnBrk="0" hangingPunct="1">
        <a:defRPr sz="1400" kern="1200">
          <a:solidFill>
            <a:schemeClr val="tx1"/>
          </a:solidFill>
          <a:latin typeface="+mn-lt"/>
          <a:ea typeface="+mn-ea"/>
          <a:cs typeface="+mn-cs"/>
        </a:defRPr>
      </a:lvl8pPr>
      <a:lvl9pPr marL="2852928" algn="l" defTabSz="713232"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elawhite@ucdavis.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cran.r-project.org/package=raster" TargetMode="External"/><Relationship Id="rId13" Type="http://schemas.openxmlformats.org/officeDocument/2006/relationships/hyperlink" Target="http://www.jstatsoft.org/v21/i12/" TargetMode="External"/><Relationship Id="rId3" Type="http://schemas.openxmlformats.org/officeDocument/2006/relationships/hyperlink" Target="https://www.r-project.org/" TargetMode="External"/><Relationship Id="rId7" Type="http://schemas.openxmlformats.org/officeDocument/2006/relationships/hyperlink" Target="https://cran.r-project.org/package=rpart" TargetMode="External"/><Relationship Id="rId12" Type="http://schemas.openxmlformats.org/officeDocument/2006/relationships/hyperlink" Target="https://cran.r-project.org/package=sharpshootR"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www.asdar-book.org/" TargetMode="External"/><Relationship Id="rId11" Type="http://schemas.openxmlformats.org/officeDocument/2006/relationships/hyperlink" Target="http://github.com/ropensci/prism" TargetMode="External"/><Relationship Id="rId5" Type="http://schemas.openxmlformats.org/officeDocument/2006/relationships/hyperlink" Target="https://cran.r-project.org/doc/Rnews/" TargetMode="External"/><Relationship Id="rId15" Type="http://schemas.openxmlformats.org/officeDocument/2006/relationships/hyperlink" Target="https://ecologicalprocesses.springeropen.com/articles/10.1186/2192-1709-2-25" TargetMode="External"/><Relationship Id="rId10" Type="http://schemas.openxmlformats.org/officeDocument/2006/relationships/hyperlink" Target="https://cran.r-project.org/package=rgdal" TargetMode="External"/><Relationship Id="rId4" Type="http://schemas.openxmlformats.org/officeDocument/2006/relationships/hyperlink" Target="https://cran.r-project.org/package=corrplot" TargetMode="External"/><Relationship Id="rId9" Type="http://schemas.openxmlformats.org/officeDocument/2006/relationships/hyperlink" Target="https://cran.r-project.org/package=rgeos" TargetMode="External"/><Relationship Id="rId14" Type="http://schemas.openxmlformats.org/officeDocument/2006/relationships/hyperlink" Target="https://doi.org/10.1016/j.geoderma.2016.03.025"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0.emf"/><Relationship Id="rId4" Type="http://schemas.openxmlformats.org/officeDocument/2006/relationships/oleObject" Target="../embeddings/oleObject1.bin"/></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577917" y="1787460"/>
            <a:ext cx="8295925" cy="1698608"/>
          </a:xfrm>
          <a:solidFill>
            <a:srgbClr val="FFFFFF">
              <a:alpha val="74902"/>
            </a:srgbClr>
          </a:solidFill>
        </p:spPr>
        <p:txBody>
          <a:bodyPr/>
          <a:lstStyle/>
          <a:p>
            <a:pPr algn="l"/>
            <a:r>
              <a:rPr lang="en-US" sz="3600" dirty="0" smtClean="0">
                <a:solidFill>
                  <a:srgbClr val="002855"/>
                </a:solidFill>
              </a:rPr>
              <a:t>Machine </a:t>
            </a:r>
            <a:r>
              <a:rPr lang="en-US" sz="3600" dirty="0">
                <a:solidFill>
                  <a:srgbClr val="002855"/>
                </a:solidFill>
              </a:rPr>
              <a:t>L</a:t>
            </a:r>
            <a:r>
              <a:rPr lang="en-US" sz="3600" dirty="0" smtClean="0">
                <a:solidFill>
                  <a:srgbClr val="002855"/>
                </a:solidFill>
              </a:rPr>
              <a:t>earning </a:t>
            </a:r>
            <a:r>
              <a:rPr lang="en-US" sz="3600" dirty="0">
                <a:solidFill>
                  <a:srgbClr val="002855"/>
                </a:solidFill>
              </a:rPr>
              <a:t>for </a:t>
            </a:r>
            <a:r>
              <a:rPr lang="en-US" sz="3600" dirty="0" smtClean="0">
                <a:solidFill>
                  <a:srgbClr val="002855"/>
                </a:solidFill>
              </a:rPr>
              <a:t>Reservoir </a:t>
            </a:r>
            <a:r>
              <a:rPr lang="en-US" sz="3600" dirty="0">
                <a:solidFill>
                  <a:srgbClr val="002855"/>
                </a:solidFill>
              </a:rPr>
              <a:t>I</a:t>
            </a:r>
            <a:r>
              <a:rPr lang="en-US" sz="3600" dirty="0" smtClean="0">
                <a:solidFill>
                  <a:srgbClr val="002855"/>
                </a:solidFill>
              </a:rPr>
              <a:t>nflow </a:t>
            </a:r>
            <a:r>
              <a:rPr lang="en-US" sz="3600" dirty="0">
                <a:solidFill>
                  <a:srgbClr val="002855"/>
                </a:solidFill>
              </a:rPr>
              <a:t>T</a:t>
            </a:r>
            <a:r>
              <a:rPr lang="en-US" sz="3600" dirty="0" smtClean="0">
                <a:solidFill>
                  <a:srgbClr val="002855"/>
                </a:solidFill>
              </a:rPr>
              <a:t>emperature Prediction </a:t>
            </a:r>
            <a:br>
              <a:rPr lang="en-US" sz="3600" dirty="0" smtClean="0">
                <a:solidFill>
                  <a:srgbClr val="002855"/>
                </a:solidFill>
              </a:rPr>
            </a:br>
            <a:r>
              <a:rPr lang="en-US" sz="2800" dirty="0" smtClean="0">
                <a:solidFill>
                  <a:srgbClr val="002855"/>
                </a:solidFill>
              </a:rPr>
              <a:t>in water resources management models </a:t>
            </a:r>
            <a:endParaRPr lang="en-US" sz="3600" dirty="0">
              <a:solidFill>
                <a:srgbClr val="002855"/>
              </a:solidFill>
            </a:endParaRPr>
          </a:p>
        </p:txBody>
      </p:sp>
      <p:sp>
        <p:nvSpPr>
          <p:cNvPr id="3" name="Subtitle 2"/>
          <p:cNvSpPr>
            <a:spLocks noGrp="1"/>
          </p:cNvSpPr>
          <p:nvPr>
            <p:ph type="subTitle" idx="1"/>
          </p:nvPr>
        </p:nvSpPr>
        <p:spPr>
          <a:xfrm>
            <a:off x="577916" y="4184309"/>
            <a:ext cx="8295925" cy="892019"/>
          </a:xfrm>
          <a:solidFill>
            <a:srgbClr val="FFFFFF">
              <a:alpha val="74902"/>
            </a:srgbClr>
          </a:solidFill>
          <a:ln w="76200" cmpd="sng">
            <a:noFill/>
          </a:ln>
        </p:spPr>
        <p:txBody>
          <a:bodyPr rtlCol="0">
            <a:noAutofit/>
          </a:bodyPr>
          <a:lstStyle/>
          <a:p>
            <a:pPr algn="l" eaLnBrk="1" fontAlgn="auto" hangingPunct="1">
              <a:lnSpc>
                <a:spcPct val="100000"/>
              </a:lnSpc>
              <a:spcBef>
                <a:spcPts val="0"/>
              </a:spcBef>
              <a:spcAft>
                <a:spcPts val="0"/>
              </a:spcAft>
              <a:defRPr/>
            </a:pPr>
            <a:r>
              <a:rPr lang="en-US" sz="1400" dirty="0" smtClean="0">
                <a:solidFill>
                  <a:srgbClr val="002855"/>
                </a:solidFill>
              </a:rPr>
              <a:t>ELLIE WHITE,                  Graduate Student, </a:t>
            </a:r>
            <a:r>
              <a:rPr lang="en-US" sz="1400" b="1" u="sng" dirty="0">
                <a:solidFill>
                  <a:srgbClr val="C99700"/>
                </a:solidFill>
                <a:hlinkClick r:id="rId3"/>
              </a:rPr>
              <a:t>elawhite@ucdavis.edu</a:t>
            </a:r>
            <a:endParaRPr lang="en-US" sz="1400" b="1" u="sng" dirty="0">
              <a:solidFill>
                <a:srgbClr val="C99700"/>
              </a:solidFill>
            </a:endParaRPr>
          </a:p>
          <a:p>
            <a:pPr algn="l" eaLnBrk="1" fontAlgn="auto" hangingPunct="1">
              <a:lnSpc>
                <a:spcPct val="100000"/>
              </a:lnSpc>
              <a:spcBef>
                <a:spcPts val="0"/>
              </a:spcBef>
              <a:spcAft>
                <a:spcPts val="0"/>
              </a:spcAft>
              <a:defRPr/>
            </a:pPr>
            <a:r>
              <a:rPr lang="en-US" sz="1400" dirty="0" smtClean="0">
                <a:solidFill>
                  <a:srgbClr val="002855"/>
                </a:solidFill>
              </a:rPr>
              <a:t>JOHN DEGEORGE,         Principal &amp; Project Manager at RMA, </a:t>
            </a:r>
            <a:r>
              <a:rPr lang="nl-NL" sz="1400" b="1" u="sng" dirty="0">
                <a:solidFill>
                  <a:srgbClr val="C99700"/>
                </a:solidFill>
              </a:rPr>
              <a:t>jfdegeorge@rmanet.com</a:t>
            </a:r>
            <a:endParaRPr lang="en-US" sz="1400" b="1" u="sng" dirty="0">
              <a:solidFill>
                <a:srgbClr val="C99700"/>
              </a:solidFill>
            </a:endParaRPr>
          </a:p>
          <a:p>
            <a:pPr algn="l" eaLnBrk="1" fontAlgn="auto" hangingPunct="1">
              <a:lnSpc>
                <a:spcPct val="100000"/>
              </a:lnSpc>
              <a:spcBef>
                <a:spcPts val="0"/>
              </a:spcBef>
              <a:spcAft>
                <a:spcPts val="0"/>
              </a:spcAft>
              <a:defRPr/>
            </a:pPr>
            <a:r>
              <a:rPr lang="en-US" sz="1400" dirty="0" smtClean="0">
                <a:solidFill>
                  <a:srgbClr val="002855"/>
                </a:solidFill>
              </a:rPr>
              <a:t>DONALD SMITH,           President at RMA,</a:t>
            </a:r>
            <a:r>
              <a:rPr lang="en-US" sz="1400" dirty="0" smtClean="0"/>
              <a:t> </a:t>
            </a:r>
            <a:r>
              <a:rPr lang="en-US" sz="1400" b="1" u="sng" dirty="0" smtClean="0">
                <a:solidFill>
                  <a:srgbClr val="C99700"/>
                </a:solidFill>
              </a:rPr>
              <a:t>don@rmanet.com</a:t>
            </a:r>
          </a:p>
          <a:p>
            <a:pPr algn="l" eaLnBrk="1" fontAlgn="auto" hangingPunct="1">
              <a:lnSpc>
                <a:spcPct val="100000"/>
              </a:lnSpc>
              <a:spcBef>
                <a:spcPts val="0"/>
              </a:spcBef>
              <a:spcAft>
                <a:spcPts val="0"/>
              </a:spcAft>
              <a:defRPr/>
            </a:pPr>
            <a:r>
              <a:rPr lang="en-US" sz="1400" dirty="0" smtClean="0">
                <a:solidFill>
                  <a:srgbClr val="002855"/>
                </a:solidFill>
              </a:rPr>
              <a:t>STEPHEN ANDREWS,   Senior </a:t>
            </a:r>
            <a:r>
              <a:rPr lang="en-US" sz="1400" dirty="0">
                <a:solidFill>
                  <a:srgbClr val="002855"/>
                </a:solidFill>
              </a:rPr>
              <a:t>Water Resources </a:t>
            </a:r>
            <a:r>
              <a:rPr lang="en-US" sz="1400" dirty="0" smtClean="0">
                <a:solidFill>
                  <a:srgbClr val="002855"/>
                </a:solidFill>
              </a:rPr>
              <a:t>Engineer</a:t>
            </a:r>
            <a:r>
              <a:rPr lang="en-US" sz="1400" dirty="0">
                <a:solidFill>
                  <a:srgbClr val="002855"/>
                </a:solidFill>
              </a:rPr>
              <a:t> </a:t>
            </a:r>
            <a:r>
              <a:rPr lang="en-US" sz="1400" dirty="0" smtClean="0">
                <a:solidFill>
                  <a:srgbClr val="002855"/>
                </a:solidFill>
              </a:rPr>
              <a:t>at RMA, </a:t>
            </a:r>
            <a:r>
              <a:rPr lang="it-IT" sz="1400" b="1" u="sng" dirty="0">
                <a:solidFill>
                  <a:srgbClr val="C99700"/>
                </a:solidFill>
              </a:rPr>
              <a:t>steve@rmanet.com</a:t>
            </a:r>
            <a:endParaRPr lang="en-US" sz="1400" b="1" u="sng" dirty="0" smtClean="0">
              <a:solidFill>
                <a:srgbClr val="C99700"/>
              </a:solidFill>
            </a:endParaRPr>
          </a:p>
        </p:txBody>
      </p:sp>
      <p:pic>
        <p:nvPicPr>
          <p:cNvPr id="2" name="Picture 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77916" y="1127101"/>
            <a:ext cx="787243" cy="778406"/>
          </a:xfrm>
          <a:prstGeom prst="rect">
            <a:avLst/>
          </a:prstGeom>
          <a:noFill/>
        </p:spPr>
      </p:pic>
      <p:sp>
        <p:nvSpPr>
          <p:cNvPr id="4" name="Rectangle 3"/>
          <p:cNvSpPr/>
          <p:nvPr/>
        </p:nvSpPr>
        <p:spPr>
          <a:xfrm>
            <a:off x="577917" y="3480938"/>
            <a:ext cx="8295925" cy="523220"/>
          </a:xfrm>
          <a:prstGeom prst="rect">
            <a:avLst/>
          </a:prstGeom>
          <a:noFill/>
        </p:spPr>
        <p:txBody>
          <a:bodyPr wrap="square">
            <a:spAutoFit/>
          </a:bodyPr>
          <a:lstStyle/>
          <a:p>
            <a:pPr fontAlgn="auto">
              <a:spcAft>
                <a:spcPts val="0"/>
              </a:spcAft>
              <a:defRPr/>
            </a:pPr>
            <a:r>
              <a:rPr lang="en-US" sz="1400" dirty="0" smtClean="0">
                <a:solidFill>
                  <a:srgbClr val="002855"/>
                </a:solidFill>
              </a:rPr>
              <a:t>WORLD ENVIRONMENTAL &amp; WATER RESOURCES CONGRESS</a:t>
            </a:r>
          </a:p>
          <a:p>
            <a:pPr fontAlgn="auto">
              <a:spcAft>
                <a:spcPts val="0"/>
              </a:spcAft>
              <a:defRPr/>
            </a:pPr>
            <a:r>
              <a:rPr lang="en-US" sz="1400" dirty="0" smtClean="0">
                <a:solidFill>
                  <a:srgbClr val="002855"/>
                </a:solidFill>
              </a:rPr>
              <a:t>MINNEAPOLIS, MINNESOTA| JUNE 3–7, 2018</a:t>
            </a:r>
            <a:endParaRPr lang="en-US" sz="1400" dirty="0">
              <a:solidFill>
                <a:srgbClr val="002855"/>
              </a:solidFill>
            </a:endParaRPr>
          </a:p>
        </p:txBody>
      </p:sp>
      <p:pic>
        <p:nvPicPr>
          <p:cNvPr id="5" name="Picture 4"/>
          <p:cNvPicPr>
            <a:picLocks noChangeAspect="1"/>
          </p:cNvPicPr>
          <p:nvPr/>
        </p:nvPicPr>
        <p:blipFill>
          <a:blip r:embed="rId5"/>
          <a:stretch>
            <a:fillRect/>
          </a:stretch>
        </p:blipFill>
        <p:spPr>
          <a:xfrm>
            <a:off x="1512434" y="1123333"/>
            <a:ext cx="1594240" cy="782174"/>
          </a:xfrm>
          <a:prstGeom prst="rect">
            <a:avLst/>
          </a:prstGeom>
        </p:spPr>
      </p:pic>
      <p:sp>
        <p:nvSpPr>
          <p:cNvPr id="6" name="Rectangle 5"/>
          <p:cNvSpPr/>
          <p:nvPr/>
        </p:nvSpPr>
        <p:spPr>
          <a:xfrm>
            <a:off x="583044" y="5271380"/>
            <a:ext cx="8295925" cy="523220"/>
          </a:xfrm>
          <a:prstGeom prst="rect">
            <a:avLst/>
          </a:prstGeom>
        </p:spPr>
        <p:txBody>
          <a:bodyPr wrap="square">
            <a:spAutoFit/>
          </a:bodyPr>
          <a:lstStyle/>
          <a:p>
            <a:r>
              <a:rPr lang="en-US" sz="1400" dirty="0">
                <a:solidFill>
                  <a:schemeClr val="bg1">
                    <a:lumMod val="50000"/>
                  </a:schemeClr>
                </a:solidFill>
              </a:rPr>
              <a:t>This material is based upon work </a:t>
            </a:r>
            <a:r>
              <a:rPr lang="en-US" sz="1400" dirty="0" smtClean="0">
                <a:solidFill>
                  <a:schemeClr val="bg1">
                    <a:lumMod val="50000"/>
                  </a:schemeClr>
                </a:solidFill>
              </a:rPr>
              <a:t>partly supported </a:t>
            </a:r>
            <a:r>
              <a:rPr lang="en-US" sz="1400" dirty="0">
                <a:solidFill>
                  <a:schemeClr val="bg1">
                    <a:lumMod val="50000"/>
                  </a:schemeClr>
                </a:solidFill>
              </a:rPr>
              <a:t>by the NSF GRFP under Grant No. </a:t>
            </a:r>
            <a:r>
              <a:rPr lang="is-IS" sz="1400" dirty="0">
                <a:solidFill>
                  <a:schemeClr val="bg1">
                    <a:lumMod val="50000"/>
                  </a:schemeClr>
                </a:solidFill>
              </a:rPr>
              <a:t>1650042  </a:t>
            </a:r>
            <a:r>
              <a:rPr lang="en-US" sz="1400" dirty="0">
                <a:solidFill>
                  <a:schemeClr val="bg1">
                    <a:lumMod val="50000"/>
                  </a:schemeClr>
                </a:solidFill>
              </a:rPr>
              <a:t>&amp; the Climate Change, Water, and Society NSF IGERT, to UC Davis DGE No. 1069333.</a:t>
            </a:r>
          </a:p>
        </p:txBody>
      </p:sp>
      <p:sp>
        <p:nvSpPr>
          <p:cNvPr id="9" name="Rectangle 8"/>
          <p:cNvSpPr/>
          <p:nvPr/>
        </p:nvSpPr>
        <p:spPr>
          <a:xfrm>
            <a:off x="577225" y="5705716"/>
            <a:ext cx="8299920" cy="523220"/>
          </a:xfrm>
          <a:prstGeom prst="rect">
            <a:avLst/>
          </a:prstGeom>
        </p:spPr>
        <p:txBody>
          <a:bodyPr wrap="square">
            <a:spAutoFit/>
          </a:bodyPr>
          <a:lstStyle/>
          <a:p>
            <a:r>
              <a:rPr lang="en-US" sz="1400" i="1" dirty="0" smtClean="0">
                <a:solidFill>
                  <a:schemeClr val="bg1">
                    <a:lumMod val="50000"/>
                  </a:schemeClr>
                </a:solidFill>
                <a:latin typeface="+mj-lt"/>
              </a:rPr>
              <a:t>Any </a:t>
            </a:r>
            <a:r>
              <a:rPr lang="en-US" sz="1400" i="1" dirty="0">
                <a:solidFill>
                  <a:schemeClr val="bg1">
                    <a:lumMod val="50000"/>
                  </a:schemeClr>
                </a:solidFill>
                <a:latin typeface="+mj-lt"/>
              </a:rPr>
              <a:t>opinion, findings, and conclusions or recommendations expressed in this material are those of the authors(s) and do not necessarily reflect the views of the National Science Foundation.</a:t>
            </a:r>
            <a:r>
              <a:rPr lang="en-US" sz="1400" i="1" dirty="0">
                <a:solidFill>
                  <a:schemeClr val="bg1">
                    <a:lumMod val="50000"/>
                  </a:schemeClr>
                </a:solidFill>
                <a:latin typeface="+mj-lt"/>
                <a:ea typeface="CMU Bright" panose="02000603000000000000" pitchFamily="2" charset="0"/>
                <a:cs typeface="Arial"/>
              </a:rPr>
              <a:t> </a:t>
            </a:r>
            <a:endParaRPr lang="en-US" sz="1400" i="1" dirty="0">
              <a:solidFill>
                <a:schemeClr val="bg1">
                  <a:lumMod val="50000"/>
                </a:schemeClr>
              </a:solidFill>
              <a:latin typeface="+mj-lt"/>
            </a:endParaRPr>
          </a:p>
        </p:txBody>
      </p:sp>
      <p:pic>
        <p:nvPicPr>
          <p:cNvPr id="10" name="Picture 9"/>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0" y="6252923"/>
            <a:ext cx="9144000" cy="605077"/>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8021461" cy="1325563"/>
          </a:xfrm>
        </p:spPr>
        <p:txBody>
          <a:bodyPr/>
          <a:lstStyle/>
          <a:p>
            <a:r>
              <a:rPr lang="en-US" dirty="0"/>
              <a:t>Input Data: Predictor </a:t>
            </a:r>
            <a:r>
              <a:rPr lang="en-US" dirty="0" smtClean="0"/>
              <a:t>Variables</a:t>
            </a:r>
            <a:endParaRPr lang="en-US" sz="2000" dirty="0">
              <a:solidFill>
                <a:srgbClr val="000000"/>
              </a:solidFill>
            </a:endParaRPr>
          </a:p>
        </p:txBody>
      </p:sp>
      <p:pic>
        <p:nvPicPr>
          <p:cNvPr id="9" name="Picture 8"/>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719520" y="1407886"/>
            <a:ext cx="5213684" cy="4572000"/>
          </a:xfrm>
          <a:prstGeom prst="rect">
            <a:avLst/>
          </a:prstGeom>
          <a:ln>
            <a:solidFill>
              <a:srgbClr val="C99700"/>
            </a:solidFill>
          </a:ln>
        </p:spPr>
      </p:pic>
      <p:sp>
        <p:nvSpPr>
          <p:cNvPr id="3" name="Rectangle 2"/>
          <p:cNvSpPr/>
          <p:nvPr/>
        </p:nvSpPr>
        <p:spPr>
          <a:xfrm>
            <a:off x="0" y="0"/>
            <a:ext cx="2522483"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0" y="0"/>
            <a:ext cx="2522483"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0" y="0"/>
            <a:ext cx="2522483"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0" y="0"/>
            <a:ext cx="2926080"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527250" y="1627556"/>
            <a:ext cx="5213685" cy="4572000"/>
          </a:xfrm>
          <a:prstGeom prst="rect">
            <a:avLst/>
          </a:prstGeom>
          <a:ln>
            <a:solidFill>
              <a:srgbClr val="C99700"/>
            </a:solidFill>
          </a:ln>
        </p:spPr>
      </p:pic>
      <p:sp>
        <p:nvSpPr>
          <p:cNvPr id="10" name="Content Placeholder 2"/>
          <p:cNvSpPr>
            <a:spLocks noGrp="1"/>
          </p:cNvSpPr>
          <p:nvPr>
            <p:ph idx="1"/>
          </p:nvPr>
        </p:nvSpPr>
        <p:spPr>
          <a:xfrm>
            <a:off x="632613" y="1720388"/>
            <a:ext cx="2894637" cy="4430949"/>
          </a:xfrm>
        </p:spPr>
        <p:txBody>
          <a:bodyPr/>
          <a:lstStyle/>
          <a:p>
            <a:r>
              <a:rPr lang="en-US" dirty="0" smtClean="0"/>
              <a:t>Describe how each one was calculated</a:t>
            </a:r>
            <a:endParaRPr lang="en-US" dirty="0"/>
          </a:p>
        </p:txBody>
      </p:sp>
    </p:spTree>
    <p:extLst>
      <p:ext uri="{BB962C8B-B14F-4D97-AF65-F5344CB8AC3E}">
        <p14:creationId xmlns:p14="http://schemas.microsoft.com/office/powerpoint/2010/main" val="1446427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983782" y="813838"/>
            <a:ext cx="7144719" cy="5386018"/>
          </a:xfrm>
          <a:prstGeom prst="rect">
            <a:avLst/>
          </a:prstGeom>
        </p:spPr>
      </p:pic>
      <p:sp>
        <p:nvSpPr>
          <p:cNvPr id="12" name="TextBox 11"/>
          <p:cNvSpPr txBox="1"/>
          <p:nvPr/>
        </p:nvSpPr>
        <p:spPr>
          <a:xfrm>
            <a:off x="108488" y="5053294"/>
            <a:ext cx="1627322" cy="1015663"/>
          </a:xfrm>
          <a:prstGeom prst="rect">
            <a:avLst/>
          </a:prstGeom>
          <a:noFill/>
          <a:ln>
            <a:solidFill>
              <a:srgbClr val="C99700"/>
            </a:solidFill>
          </a:ln>
        </p:spPr>
        <p:txBody>
          <a:bodyPr wrap="square" rtlCol="0">
            <a:spAutoFit/>
          </a:bodyPr>
          <a:lstStyle/>
          <a:p>
            <a:pPr algn="r"/>
            <a:r>
              <a:rPr lang="en-US" sz="2000" b="1" dirty="0">
                <a:solidFill>
                  <a:srgbClr val="C99700"/>
                </a:solidFill>
              </a:rPr>
              <a:t>s</a:t>
            </a:r>
            <a:r>
              <a:rPr lang="en-US" sz="2000" b="1" dirty="0" smtClean="0">
                <a:solidFill>
                  <a:srgbClr val="C99700"/>
                </a:solidFill>
              </a:rPr>
              <a:t>treamflow temperature</a:t>
            </a:r>
          </a:p>
          <a:p>
            <a:pPr algn="r"/>
            <a:r>
              <a:rPr lang="en-US" sz="2000" b="1" dirty="0" smtClean="0">
                <a:solidFill>
                  <a:srgbClr val="C99700"/>
                </a:solidFill>
              </a:rPr>
              <a:t>prediction</a:t>
            </a:r>
            <a:endParaRPr lang="en-US" sz="2000" b="1" dirty="0">
              <a:solidFill>
                <a:srgbClr val="C99700"/>
              </a:solidFill>
            </a:endParaRPr>
          </a:p>
        </p:txBody>
      </p:sp>
      <p:cxnSp>
        <p:nvCxnSpPr>
          <p:cNvPr id="14" name="Straight Arrow Connector 13"/>
          <p:cNvCxnSpPr>
            <a:stCxn id="12" idx="3"/>
          </p:cNvCxnSpPr>
          <p:nvPr/>
        </p:nvCxnSpPr>
        <p:spPr>
          <a:xfrm>
            <a:off x="1735810" y="5561126"/>
            <a:ext cx="511444" cy="2766"/>
          </a:xfrm>
          <a:prstGeom prst="straightConnector1">
            <a:avLst/>
          </a:prstGeom>
          <a:ln w="12700">
            <a:solidFill>
              <a:srgbClr val="C99700"/>
            </a:solidFill>
            <a:headEnd type="none" w="med" len="med"/>
            <a:tailEnd type="triangle" w="lg" len="lg"/>
          </a:ln>
        </p:spPr>
        <p:style>
          <a:lnRef idx="2">
            <a:schemeClr val="accent1"/>
          </a:lnRef>
          <a:fillRef idx="0">
            <a:schemeClr val="accent1"/>
          </a:fillRef>
          <a:effectRef idx="1">
            <a:schemeClr val="accent1"/>
          </a:effectRef>
          <a:fontRef idx="minor">
            <a:schemeClr val="tx1"/>
          </a:fontRef>
        </p:style>
      </p:cxnSp>
      <p:sp>
        <p:nvSpPr>
          <p:cNvPr id="8" name="Title 1"/>
          <p:cNvSpPr>
            <a:spLocks noGrp="1"/>
          </p:cNvSpPr>
          <p:nvPr>
            <p:ph type="title"/>
          </p:nvPr>
        </p:nvSpPr>
        <p:spPr>
          <a:xfrm>
            <a:off x="628650" y="365125"/>
            <a:ext cx="2919773" cy="2738683"/>
          </a:xfrm>
        </p:spPr>
        <p:txBody>
          <a:bodyPr/>
          <a:lstStyle/>
          <a:p>
            <a:r>
              <a:rPr lang="en-US" dirty="0" smtClean="0"/>
              <a:t>Model: Classification &amp; Regression Tree (CART)</a:t>
            </a:r>
            <a:endParaRPr lang="en-US" dirty="0"/>
          </a:p>
        </p:txBody>
      </p:sp>
      <p:sp>
        <p:nvSpPr>
          <p:cNvPr id="3" name="Rectangle 2"/>
          <p:cNvSpPr/>
          <p:nvPr/>
        </p:nvSpPr>
        <p:spPr>
          <a:xfrm>
            <a:off x="0" y="0"/>
            <a:ext cx="2837793"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0" y="0"/>
            <a:ext cx="2837793"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0" y="0"/>
            <a:ext cx="2837793"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0" y="0"/>
            <a:ext cx="3291840"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6358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115156" y="5242358"/>
            <a:ext cx="3091694" cy="707886"/>
          </a:xfrm>
          <a:prstGeom prst="rect">
            <a:avLst/>
          </a:prstGeom>
          <a:noFill/>
          <a:ln>
            <a:solidFill>
              <a:srgbClr val="C99700"/>
            </a:solidFill>
          </a:ln>
        </p:spPr>
        <p:txBody>
          <a:bodyPr wrap="square" rtlCol="0">
            <a:spAutoFit/>
          </a:bodyPr>
          <a:lstStyle/>
          <a:p>
            <a:pPr algn="ctr"/>
            <a:r>
              <a:rPr lang="en-US" sz="2000" b="1" dirty="0">
                <a:solidFill>
                  <a:srgbClr val="C99700"/>
                </a:solidFill>
              </a:rPr>
              <a:t>s</a:t>
            </a:r>
            <a:r>
              <a:rPr lang="en-US" sz="2000" b="1" dirty="0" smtClean="0">
                <a:solidFill>
                  <a:srgbClr val="C99700"/>
                </a:solidFill>
              </a:rPr>
              <a:t>treamflow temperature</a:t>
            </a:r>
          </a:p>
          <a:p>
            <a:pPr algn="ctr"/>
            <a:r>
              <a:rPr lang="en-US" sz="2000" b="1" dirty="0" smtClean="0">
                <a:solidFill>
                  <a:srgbClr val="C99700"/>
                </a:solidFill>
              </a:rPr>
              <a:t>prediction</a:t>
            </a:r>
            <a:endParaRPr lang="en-US" sz="2000" b="1" dirty="0">
              <a:solidFill>
                <a:srgbClr val="C99700"/>
              </a:solidFill>
            </a:endParaRPr>
          </a:p>
        </p:txBody>
      </p:sp>
      <p:sp>
        <p:nvSpPr>
          <p:cNvPr id="16" name="Title 1"/>
          <p:cNvSpPr>
            <a:spLocks noGrp="1"/>
          </p:cNvSpPr>
          <p:nvPr>
            <p:ph type="title"/>
          </p:nvPr>
        </p:nvSpPr>
        <p:spPr>
          <a:xfrm>
            <a:off x="628650" y="365125"/>
            <a:ext cx="7886700" cy="1325563"/>
          </a:xfrm>
        </p:spPr>
        <p:txBody>
          <a:bodyPr/>
          <a:lstStyle/>
          <a:p>
            <a:r>
              <a:rPr lang="en-US" dirty="0" smtClean="0"/>
              <a:t>Model: Random Forest</a:t>
            </a:r>
            <a:endParaRPr lang="en-US" dirty="0"/>
          </a:p>
        </p:txBody>
      </p:sp>
      <p:pic>
        <p:nvPicPr>
          <p:cNvPr id="2" name="Picture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130639" y="1675171"/>
            <a:ext cx="2743200" cy="2743200"/>
          </a:xfrm>
          <a:prstGeom prst="rect">
            <a:avLst/>
          </a:prstGeom>
          <a:ln>
            <a:solidFill>
              <a:srgbClr val="C99700"/>
            </a:solidFill>
          </a:ln>
        </p:spPr>
      </p:pic>
      <p:pic>
        <p:nvPicPr>
          <p:cNvPr id="3" name="Picture 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277674" y="1686500"/>
            <a:ext cx="2743200" cy="2743200"/>
          </a:xfrm>
          <a:prstGeom prst="rect">
            <a:avLst/>
          </a:prstGeom>
          <a:ln>
            <a:solidFill>
              <a:srgbClr val="C99700"/>
            </a:solidFill>
          </a:ln>
        </p:spPr>
      </p:pic>
      <p:pic>
        <p:nvPicPr>
          <p:cNvPr id="4" name="Picture 3"/>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30401" y="1686500"/>
            <a:ext cx="2743200" cy="2743200"/>
          </a:xfrm>
          <a:prstGeom prst="rect">
            <a:avLst/>
          </a:prstGeom>
          <a:ln>
            <a:solidFill>
              <a:srgbClr val="C99700"/>
            </a:solidFill>
          </a:ln>
        </p:spPr>
      </p:pic>
      <p:sp>
        <p:nvSpPr>
          <p:cNvPr id="5" name="Oval 4"/>
          <p:cNvSpPr/>
          <p:nvPr/>
        </p:nvSpPr>
        <p:spPr>
          <a:xfrm>
            <a:off x="1436058" y="1593639"/>
            <a:ext cx="167426" cy="167426"/>
          </a:xfrm>
          <a:prstGeom prst="ellipse">
            <a:avLst/>
          </a:prstGeom>
          <a:solidFill>
            <a:srgbClr val="C99700"/>
          </a:solidFill>
          <a:ln>
            <a:solidFill>
              <a:srgbClr val="C99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064389" y="1591458"/>
            <a:ext cx="167426" cy="167426"/>
          </a:xfrm>
          <a:prstGeom prst="ellipse">
            <a:avLst/>
          </a:prstGeom>
          <a:solidFill>
            <a:srgbClr val="C99700"/>
          </a:solidFill>
          <a:ln>
            <a:solidFill>
              <a:srgbClr val="C99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066209" y="1592090"/>
            <a:ext cx="167426" cy="167426"/>
          </a:xfrm>
          <a:prstGeom prst="ellipse">
            <a:avLst/>
          </a:prstGeom>
          <a:solidFill>
            <a:srgbClr val="C99700"/>
          </a:solidFill>
          <a:ln>
            <a:solidFill>
              <a:srgbClr val="C99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p:cNvGrpSpPr/>
          <p:nvPr/>
        </p:nvGrpSpPr>
        <p:grpSpPr>
          <a:xfrm>
            <a:off x="7149922" y="1759516"/>
            <a:ext cx="1305769" cy="2330163"/>
            <a:chOff x="7149922" y="1759516"/>
            <a:chExt cx="1305769" cy="2330163"/>
          </a:xfrm>
        </p:grpSpPr>
        <p:cxnSp>
          <p:nvCxnSpPr>
            <p:cNvPr id="7" name="Straight Connector 6"/>
            <p:cNvCxnSpPr>
              <a:stCxn id="10" idx="4"/>
            </p:cNvCxnSpPr>
            <p:nvPr/>
          </p:nvCxnSpPr>
          <p:spPr>
            <a:xfrm>
              <a:off x="7149922" y="1759516"/>
              <a:ext cx="0" cy="280299"/>
            </a:xfrm>
            <a:prstGeom prst="line">
              <a:avLst/>
            </a:prstGeom>
            <a:ln w="19050">
              <a:solidFill>
                <a:srgbClr val="C99700"/>
              </a:solidFill>
            </a:ln>
          </p:spPr>
          <p:style>
            <a:lnRef idx="1">
              <a:schemeClr val="accent1"/>
            </a:lnRef>
            <a:fillRef idx="0">
              <a:schemeClr val="accent1"/>
            </a:fillRef>
            <a:effectRef idx="0">
              <a:schemeClr val="accent1"/>
            </a:effectRef>
            <a:fontRef idx="minor">
              <a:schemeClr val="tx1"/>
            </a:fontRef>
          </p:style>
        </p:cxnSp>
        <p:cxnSp>
          <p:nvCxnSpPr>
            <p:cNvPr id="29" name="Elbow Connector 28"/>
            <p:cNvCxnSpPr/>
            <p:nvPr/>
          </p:nvCxnSpPr>
          <p:spPr>
            <a:xfrm>
              <a:off x="7149922" y="2034791"/>
              <a:ext cx="1019284" cy="376813"/>
            </a:xfrm>
            <a:prstGeom prst="bentConnector3">
              <a:avLst>
                <a:gd name="adj1" fmla="val 61337"/>
              </a:avLst>
            </a:prstGeom>
            <a:ln w="19050">
              <a:solidFill>
                <a:srgbClr val="C99700"/>
              </a:solidFill>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rot="16200000" flipH="1">
              <a:off x="7949125" y="2631689"/>
              <a:ext cx="726649" cy="286482"/>
            </a:xfrm>
            <a:prstGeom prst="bentConnector3">
              <a:avLst>
                <a:gd name="adj1" fmla="val 50000"/>
              </a:avLst>
            </a:prstGeom>
            <a:ln w="19050">
              <a:solidFill>
                <a:srgbClr val="C99700"/>
              </a:solidFill>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rot="5400000">
              <a:off x="7850582" y="3492158"/>
              <a:ext cx="815768" cy="107967"/>
            </a:xfrm>
            <a:prstGeom prst="bentConnector3">
              <a:avLst>
                <a:gd name="adj1" fmla="val 50000"/>
              </a:avLst>
            </a:prstGeom>
            <a:ln w="19050">
              <a:solidFill>
                <a:srgbClr val="C997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8312449" y="3138255"/>
              <a:ext cx="143242" cy="0"/>
            </a:xfrm>
            <a:prstGeom prst="line">
              <a:avLst/>
            </a:prstGeom>
            <a:ln w="19050">
              <a:solidFill>
                <a:srgbClr val="C99700"/>
              </a:solidFill>
            </a:ln>
          </p:spPr>
          <p:style>
            <a:lnRef idx="1">
              <a:schemeClr val="accent1"/>
            </a:lnRef>
            <a:fillRef idx="0">
              <a:schemeClr val="accent1"/>
            </a:fillRef>
            <a:effectRef idx="0">
              <a:schemeClr val="accent1"/>
            </a:effectRef>
            <a:fontRef idx="minor">
              <a:schemeClr val="tx1"/>
            </a:fontRef>
          </p:style>
        </p:cxnSp>
        <p:sp>
          <p:nvSpPr>
            <p:cNvPr id="47" name="Rounded Rectangle 46"/>
            <p:cNvSpPr/>
            <p:nvPr/>
          </p:nvSpPr>
          <p:spPr>
            <a:xfrm>
              <a:off x="8058304" y="3959050"/>
              <a:ext cx="290304" cy="130629"/>
            </a:xfrm>
            <a:prstGeom prst="roundRect">
              <a:avLst/>
            </a:prstGeom>
            <a:noFill/>
            <a:ln w="19050">
              <a:solidFill>
                <a:srgbClr val="C99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p:cNvGrpSpPr/>
          <p:nvPr/>
        </p:nvGrpSpPr>
        <p:grpSpPr>
          <a:xfrm>
            <a:off x="4148102" y="1758884"/>
            <a:ext cx="824232" cy="2509347"/>
            <a:chOff x="4148102" y="1758884"/>
            <a:chExt cx="824232" cy="2509347"/>
          </a:xfrm>
        </p:grpSpPr>
        <p:cxnSp>
          <p:nvCxnSpPr>
            <p:cNvPr id="50" name="Elbow Connector 49"/>
            <p:cNvCxnSpPr>
              <a:stCxn id="9" idx="4"/>
            </p:cNvCxnSpPr>
            <p:nvPr/>
          </p:nvCxnSpPr>
          <p:spPr>
            <a:xfrm rot="16200000" flipH="1">
              <a:off x="4070335" y="1836651"/>
              <a:ext cx="579432" cy="423898"/>
            </a:xfrm>
            <a:prstGeom prst="bentConnector3">
              <a:avLst>
                <a:gd name="adj1" fmla="val 50000"/>
              </a:avLst>
            </a:prstGeom>
            <a:ln w="19050">
              <a:solidFill>
                <a:srgbClr val="C997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4572000" y="2338316"/>
              <a:ext cx="400334" cy="0"/>
            </a:xfrm>
            <a:prstGeom prst="line">
              <a:avLst/>
            </a:prstGeom>
            <a:ln w="19050">
              <a:solidFill>
                <a:srgbClr val="C997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4967785" y="2338316"/>
              <a:ext cx="0" cy="345744"/>
            </a:xfrm>
            <a:prstGeom prst="line">
              <a:avLst/>
            </a:prstGeom>
            <a:ln w="19050">
              <a:solidFill>
                <a:srgbClr val="C997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4612943" y="2684060"/>
              <a:ext cx="354843" cy="0"/>
            </a:xfrm>
            <a:prstGeom prst="line">
              <a:avLst/>
            </a:prstGeom>
            <a:ln w="19050">
              <a:solidFill>
                <a:srgbClr val="C997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4612881" y="2684060"/>
              <a:ext cx="0" cy="454195"/>
            </a:xfrm>
            <a:prstGeom prst="line">
              <a:avLst/>
            </a:prstGeom>
            <a:ln w="19050">
              <a:solidFill>
                <a:srgbClr val="C997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4649274" y="3138255"/>
              <a:ext cx="4549" cy="969620"/>
            </a:xfrm>
            <a:prstGeom prst="line">
              <a:avLst/>
            </a:prstGeom>
            <a:ln w="19050">
              <a:solidFill>
                <a:srgbClr val="C997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4612881" y="3138255"/>
              <a:ext cx="36393" cy="0"/>
            </a:xfrm>
            <a:prstGeom prst="line">
              <a:avLst/>
            </a:prstGeom>
            <a:ln w="19050">
              <a:solidFill>
                <a:srgbClr val="C99700"/>
              </a:solidFill>
            </a:ln>
          </p:spPr>
          <p:style>
            <a:lnRef idx="1">
              <a:schemeClr val="accent1"/>
            </a:lnRef>
            <a:fillRef idx="0">
              <a:schemeClr val="accent1"/>
            </a:fillRef>
            <a:effectRef idx="0">
              <a:schemeClr val="accent1"/>
            </a:effectRef>
            <a:fontRef idx="minor">
              <a:schemeClr val="tx1"/>
            </a:fontRef>
          </p:style>
        </p:cxnSp>
        <p:sp>
          <p:nvSpPr>
            <p:cNvPr id="80" name="Rounded Rectangle 79"/>
            <p:cNvSpPr/>
            <p:nvPr/>
          </p:nvSpPr>
          <p:spPr>
            <a:xfrm>
              <a:off x="4513220" y="4137602"/>
              <a:ext cx="290304" cy="130629"/>
            </a:xfrm>
            <a:prstGeom prst="roundRect">
              <a:avLst/>
            </a:prstGeom>
            <a:noFill/>
            <a:ln w="19050">
              <a:solidFill>
                <a:srgbClr val="C99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Group 89"/>
          <p:cNvGrpSpPr/>
          <p:nvPr/>
        </p:nvGrpSpPr>
        <p:grpSpPr>
          <a:xfrm>
            <a:off x="566742" y="1761065"/>
            <a:ext cx="953030" cy="2498067"/>
            <a:chOff x="566742" y="1761065"/>
            <a:chExt cx="953030" cy="2498067"/>
          </a:xfrm>
        </p:grpSpPr>
        <p:cxnSp>
          <p:nvCxnSpPr>
            <p:cNvPr id="82" name="Straight Connector 81"/>
            <p:cNvCxnSpPr>
              <a:stCxn id="5" idx="4"/>
            </p:cNvCxnSpPr>
            <p:nvPr/>
          </p:nvCxnSpPr>
          <p:spPr>
            <a:xfrm>
              <a:off x="1519771" y="1761065"/>
              <a:ext cx="0" cy="287535"/>
            </a:xfrm>
            <a:prstGeom prst="line">
              <a:avLst/>
            </a:prstGeom>
            <a:ln w="19050">
              <a:solidFill>
                <a:srgbClr val="C99700"/>
              </a:solidFill>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rot="10800000" flipV="1">
              <a:off x="755177" y="2048599"/>
              <a:ext cx="764595" cy="539925"/>
            </a:xfrm>
            <a:prstGeom prst="bentConnector3">
              <a:avLst>
                <a:gd name="adj1" fmla="val 74990"/>
              </a:avLst>
            </a:prstGeom>
            <a:ln w="19050">
              <a:solidFill>
                <a:srgbClr val="C9970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755176" y="2611275"/>
              <a:ext cx="0" cy="1526327"/>
            </a:xfrm>
            <a:prstGeom prst="line">
              <a:avLst/>
            </a:prstGeom>
            <a:ln w="19050">
              <a:solidFill>
                <a:srgbClr val="C99700"/>
              </a:solidFill>
            </a:ln>
          </p:spPr>
          <p:style>
            <a:lnRef idx="1">
              <a:schemeClr val="accent1"/>
            </a:lnRef>
            <a:fillRef idx="0">
              <a:schemeClr val="accent1"/>
            </a:fillRef>
            <a:effectRef idx="0">
              <a:schemeClr val="accent1"/>
            </a:effectRef>
            <a:fontRef idx="minor">
              <a:schemeClr val="tx1"/>
            </a:fontRef>
          </p:style>
        </p:cxnSp>
        <p:sp>
          <p:nvSpPr>
            <p:cNvPr id="88" name="Rounded Rectangle 87"/>
            <p:cNvSpPr/>
            <p:nvPr/>
          </p:nvSpPr>
          <p:spPr>
            <a:xfrm>
              <a:off x="566742" y="4128503"/>
              <a:ext cx="361306" cy="130629"/>
            </a:xfrm>
            <a:prstGeom prst="roundRect">
              <a:avLst/>
            </a:prstGeom>
            <a:noFill/>
            <a:ln w="19050">
              <a:solidFill>
                <a:srgbClr val="C99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 name="Group 113"/>
          <p:cNvGrpSpPr/>
          <p:nvPr/>
        </p:nvGrpSpPr>
        <p:grpSpPr>
          <a:xfrm>
            <a:off x="747395" y="4089679"/>
            <a:ext cx="7456061" cy="1152679"/>
            <a:chOff x="747395" y="4089679"/>
            <a:chExt cx="7456061" cy="1152679"/>
          </a:xfrm>
        </p:grpSpPr>
        <p:cxnSp>
          <p:nvCxnSpPr>
            <p:cNvPr id="92" name="Straight Connector 91"/>
            <p:cNvCxnSpPr>
              <a:stCxn id="88" idx="2"/>
            </p:cNvCxnSpPr>
            <p:nvPr/>
          </p:nvCxnSpPr>
          <p:spPr>
            <a:xfrm>
              <a:off x="747395" y="4259132"/>
              <a:ext cx="0" cy="501711"/>
            </a:xfrm>
            <a:prstGeom prst="line">
              <a:avLst/>
            </a:prstGeom>
            <a:ln w="19050">
              <a:solidFill>
                <a:srgbClr val="C997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80" idx="2"/>
            </p:cNvCxnSpPr>
            <p:nvPr/>
          </p:nvCxnSpPr>
          <p:spPr>
            <a:xfrm>
              <a:off x="4658372" y="4268231"/>
              <a:ext cx="0" cy="492612"/>
            </a:xfrm>
            <a:prstGeom prst="line">
              <a:avLst/>
            </a:prstGeom>
            <a:ln w="19050">
              <a:solidFill>
                <a:srgbClr val="C9970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47" idx="2"/>
            </p:cNvCxnSpPr>
            <p:nvPr/>
          </p:nvCxnSpPr>
          <p:spPr>
            <a:xfrm>
              <a:off x="8203456" y="4089679"/>
              <a:ext cx="0" cy="671164"/>
            </a:xfrm>
            <a:prstGeom prst="line">
              <a:avLst/>
            </a:prstGeom>
            <a:ln w="19050">
              <a:solidFill>
                <a:srgbClr val="C9970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755176" y="4760843"/>
              <a:ext cx="7448280" cy="0"/>
            </a:xfrm>
            <a:prstGeom prst="line">
              <a:avLst/>
            </a:prstGeom>
            <a:ln w="19050">
              <a:solidFill>
                <a:srgbClr val="C99700"/>
              </a:solidFill>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a:off x="3496278" y="4760842"/>
              <a:ext cx="1162391" cy="0"/>
            </a:xfrm>
            <a:prstGeom prst="straightConnector1">
              <a:avLst/>
            </a:prstGeom>
            <a:ln w="12700">
              <a:solidFill>
                <a:srgbClr val="C99700"/>
              </a:solidFill>
              <a:headEnd type="none" w="med" len="med"/>
              <a:tailEnd type="triangle" w="lg" len="lg"/>
            </a:ln>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p:nvPr/>
          </p:nvCxnSpPr>
          <p:spPr>
            <a:xfrm flipH="1">
              <a:off x="4651845" y="4761140"/>
              <a:ext cx="1093071" cy="0"/>
            </a:xfrm>
            <a:prstGeom prst="straightConnector1">
              <a:avLst/>
            </a:prstGeom>
            <a:ln w="12700">
              <a:solidFill>
                <a:srgbClr val="C99700"/>
              </a:solidFill>
              <a:headEnd type="none" w="med" len="med"/>
              <a:tailEnd type="triangle" w="lg" len="lg"/>
            </a:ln>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p:nvPr/>
          </p:nvCxnSpPr>
          <p:spPr>
            <a:xfrm>
              <a:off x="4655916" y="4619488"/>
              <a:ext cx="3804" cy="622870"/>
            </a:xfrm>
            <a:prstGeom prst="straightConnector1">
              <a:avLst/>
            </a:prstGeom>
            <a:ln w="19050">
              <a:solidFill>
                <a:srgbClr val="C99700"/>
              </a:solidFill>
              <a:headEnd type="none" w="med" len="med"/>
              <a:tailEnd type="triangle" w="lg" len="lg"/>
            </a:ln>
          </p:spPr>
          <p:style>
            <a:lnRef idx="2">
              <a:schemeClr val="accent1"/>
            </a:lnRef>
            <a:fillRef idx="0">
              <a:schemeClr val="accent1"/>
            </a:fillRef>
            <a:effectRef idx="1">
              <a:schemeClr val="accent1"/>
            </a:effectRef>
            <a:fontRef idx="minor">
              <a:schemeClr val="tx1"/>
            </a:fontRef>
          </p:style>
        </p:cxnSp>
      </p:grpSp>
      <p:sp>
        <p:nvSpPr>
          <p:cNvPr id="6" name="Rectangle 5"/>
          <p:cNvSpPr/>
          <p:nvPr/>
        </p:nvSpPr>
        <p:spPr>
          <a:xfrm>
            <a:off x="0" y="0"/>
            <a:ext cx="3153103"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0"/>
            <a:ext cx="3153103"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0" y="0"/>
            <a:ext cx="3153103"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0" y="0"/>
            <a:ext cx="3657600"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0917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wedge">
                                      <p:cBhvr>
                                        <p:cTn id="27" dur="2000"/>
                                        <p:tgtEl>
                                          <p:spTgt spid="48"/>
                                        </p:tgtEl>
                                      </p:cBhvr>
                                    </p:animEffect>
                                  </p:childTnLst>
                                </p:cTn>
                              </p:par>
                            </p:childTnLst>
                          </p:cTn>
                        </p:par>
                      </p:childTnLst>
                    </p:cTn>
                  </p:par>
                  <p:par>
                    <p:cTn id="28" fill="hold">
                      <p:stCondLst>
                        <p:cond delay="indefinite"/>
                      </p:stCondLst>
                      <p:childTnLst>
                        <p:par>
                          <p:cTn id="29" fill="hold">
                            <p:stCondLst>
                              <p:cond delay="0"/>
                            </p:stCondLst>
                            <p:childTnLst>
                              <p:par>
                                <p:cTn id="30" presetID="20" presetClass="entr" presetSubtype="0" fill="hold" nodeType="clickEffect">
                                  <p:stCondLst>
                                    <p:cond delay="0"/>
                                  </p:stCondLst>
                                  <p:childTnLst>
                                    <p:set>
                                      <p:cBhvr>
                                        <p:cTn id="31" dur="1" fill="hold">
                                          <p:stCondLst>
                                            <p:cond delay="0"/>
                                          </p:stCondLst>
                                        </p:cTn>
                                        <p:tgtEl>
                                          <p:spTgt spid="89"/>
                                        </p:tgtEl>
                                        <p:attrNameLst>
                                          <p:attrName>style.visibility</p:attrName>
                                        </p:attrNameLst>
                                      </p:cBhvr>
                                      <p:to>
                                        <p:strVal val="visible"/>
                                      </p:to>
                                    </p:set>
                                    <p:animEffect transition="in" filter="wedge">
                                      <p:cBhvr>
                                        <p:cTn id="32" dur="2000"/>
                                        <p:tgtEl>
                                          <p:spTgt spid="89"/>
                                        </p:tgtEl>
                                      </p:cBhvr>
                                    </p:animEffect>
                                  </p:childTnLst>
                                </p:cTn>
                              </p:par>
                            </p:childTnLst>
                          </p:cTn>
                        </p:par>
                      </p:childTnLst>
                    </p:cTn>
                  </p:par>
                  <p:par>
                    <p:cTn id="33" fill="hold">
                      <p:stCondLst>
                        <p:cond delay="indefinite"/>
                      </p:stCondLst>
                      <p:childTnLst>
                        <p:par>
                          <p:cTn id="34" fill="hold">
                            <p:stCondLst>
                              <p:cond delay="0"/>
                            </p:stCondLst>
                            <p:childTnLst>
                              <p:par>
                                <p:cTn id="35" presetID="20" presetClass="entr" presetSubtype="0" fill="hold" nodeType="clickEffect">
                                  <p:stCondLst>
                                    <p:cond delay="0"/>
                                  </p:stCondLst>
                                  <p:childTnLst>
                                    <p:set>
                                      <p:cBhvr>
                                        <p:cTn id="36" dur="1" fill="hold">
                                          <p:stCondLst>
                                            <p:cond delay="0"/>
                                          </p:stCondLst>
                                        </p:cTn>
                                        <p:tgtEl>
                                          <p:spTgt spid="90"/>
                                        </p:tgtEl>
                                        <p:attrNameLst>
                                          <p:attrName>style.visibility</p:attrName>
                                        </p:attrNameLst>
                                      </p:cBhvr>
                                      <p:to>
                                        <p:strVal val="visible"/>
                                      </p:to>
                                    </p:set>
                                    <p:animEffect transition="in" filter="wedge">
                                      <p:cBhvr>
                                        <p:cTn id="37" dur="2000"/>
                                        <p:tgtEl>
                                          <p:spTgt spid="90"/>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1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animBg="1"/>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t>
            </a:r>
            <a:r>
              <a:rPr lang="en-US" dirty="0" smtClean="0"/>
              <a:t>Random Forest</a:t>
            </a:r>
            <a:endParaRPr lang="en-US" dirty="0"/>
          </a:p>
        </p:txBody>
      </p:sp>
      <p:sp>
        <p:nvSpPr>
          <p:cNvPr id="3" name="Content Placeholder 2"/>
          <p:cNvSpPr>
            <a:spLocks noGrp="1"/>
          </p:cNvSpPr>
          <p:nvPr>
            <p:ph idx="1"/>
          </p:nvPr>
        </p:nvSpPr>
        <p:spPr>
          <a:xfrm>
            <a:off x="628650" y="1680137"/>
            <a:ext cx="4130389" cy="4496826"/>
          </a:xfrm>
        </p:spPr>
        <p:txBody>
          <a:bodyPr/>
          <a:lstStyle/>
          <a:p>
            <a:pPr>
              <a:lnSpc>
                <a:spcPct val="100000"/>
              </a:lnSpc>
              <a:spcBef>
                <a:spcPts val="1200"/>
              </a:spcBef>
            </a:pPr>
            <a:r>
              <a:rPr lang="en-US" dirty="0"/>
              <a:t>Q2) What will be the </a:t>
            </a:r>
            <a:r>
              <a:rPr lang="en-US" b="1" dirty="0">
                <a:solidFill>
                  <a:srgbClr val="C99700"/>
                </a:solidFill>
              </a:rPr>
              <a:t>relative importance of variables</a:t>
            </a:r>
            <a:r>
              <a:rPr lang="en-US" dirty="0"/>
              <a:t> that contribute to temperature predictions?</a:t>
            </a:r>
          </a:p>
          <a:p>
            <a:pPr marL="0" indent="0">
              <a:buNone/>
            </a:pPr>
            <a:endParaRPr lang="en-US" dirty="0"/>
          </a:p>
        </p:txBody>
      </p:sp>
      <p:pic>
        <p:nvPicPr>
          <p:cNvPr id="5" name="Picture 4"/>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759039" y="1680137"/>
            <a:ext cx="4114808" cy="4480569"/>
          </a:xfrm>
          <a:prstGeom prst="rect">
            <a:avLst/>
          </a:prstGeom>
          <a:ln>
            <a:solidFill>
              <a:srgbClr val="C99700"/>
            </a:solidFill>
          </a:ln>
        </p:spPr>
      </p:pic>
      <p:sp>
        <p:nvSpPr>
          <p:cNvPr id="6" name="TextBox 5"/>
          <p:cNvSpPr txBox="1"/>
          <p:nvPr/>
        </p:nvSpPr>
        <p:spPr>
          <a:xfrm>
            <a:off x="6776400" y="5745279"/>
            <a:ext cx="1580882" cy="307777"/>
          </a:xfrm>
          <a:prstGeom prst="rect">
            <a:avLst/>
          </a:prstGeom>
          <a:solidFill>
            <a:schemeClr val="bg1"/>
          </a:solidFill>
        </p:spPr>
        <p:txBody>
          <a:bodyPr wrap="none" rtlCol="0">
            <a:spAutoFit/>
          </a:bodyPr>
          <a:lstStyle/>
          <a:p>
            <a:r>
              <a:rPr lang="en-US" sz="1400" dirty="0" smtClean="0"/>
              <a:t>Goodness of Split</a:t>
            </a:r>
            <a:endParaRPr lang="en-US" sz="1400" dirty="0"/>
          </a:p>
        </p:txBody>
      </p:sp>
      <p:sp>
        <p:nvSpPr>
          <p:cNvPr id="4" name="Rectangle 3"/>
          <p:cNvSpPr/>
          <p:nvPr/>
        </p:nvSpPr>
        <p:spPr>
          <a:xfrm>
            <a:off x="0" y="0"/>
            <a:ext cx="3468414"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0"/>
            <a:ext cx="3468414"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0"/>
            <a:ext cx="3468414"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0" y="0"/>
            <a:ext cx="4023360"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044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Random Forest</a:t>
            </a:r>
            <a:endParaRPr lang="en-US" dirty="0"/>
          </a:p>
        </p:txBody>
      </p:sp>
      <p:pic>
        <p:nvPicPr>
          <p:cNvPr id="5" name="Content Placeholder 4"/>
          <p:cNvPicPr>
            <a:picLocks noGrp="1" noChangeAspect="1"/>
          </p:cNvPicPr>
          <p:nvPr>
            <p:ph idx="1"/>
          </p:nvPr>
        </p:nvPicPr>
        <p:blipFill>
          <a:blip r:embed="rId3" cstate="hqprint">
            <a:extLst>
              <a:ext uri="{28A0092B-C50C-407E-A947-70E740481C1C}">
                <a14:useLocalDpi xmlns:a14="http://schemas.microsoft.com/office/drawing/2010/main" val="0"/>
              </a:ext>
            </a:extLst>
          </a:blip>
          <a:stretch>
            <a:fillRect/>
          </a:stretch>
        </p:blipFill>
        <p:spPr>
          <a:xfrm>
            <a:off x="4862223" y="1815152"/>
            <a:ext cx="3996126" cy="3012464"/>
          </a:xfrm>
          <a:ln>
            <a:solidFill>
              <a:srgbClr val="C99700"/>
            </a:solidFill>
          </a:ln>
        </p:spPr>
      </p:pic>
      <p:pic>
        <p:nvPicPr>
          <p:cNvPr id="6" name="Picture 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86935" y="1815152"/>
            <a:ext cx="3998238" cy="4353638"/>
          </a:xfrm>
          <a:prstGeom prst="rect">
            <a:avLst/>
          </a:prstGeom>
          <a:ln>
            <a:solidFill>
              <a:srgbClr val="C99700"/>
            </a:solidFill>
          </a:ln>
        </p:spPr>
      </p:pic>
      <p:sp>
        <p:nvSpPr>
          <p:cNvPr id="8" name="Oval 7"/>
          <p:cNvSpPr/>
          <p:nvPr/>
        </p:nvSpPr>
        <p:spPr>
          <a:xfrm>
            <a:off x="2464230" y="4069466"/>
            <a:ext cx="495945" cy="1875295"/>
          </a:xfrm>
          <a:prstGeom prst="ellipse">
            <a:avLst/>
          </a:prstGeom>
          <a:noFill/>
          <a:ln w="28575">
            <a:solidFill>
              <a:srgbClr val="002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860286" y="3321384"/>
            <a:ext cx="495945" cy="1875295"/>
          </a:xfrm>
          <a:prstGeom prst="ellipse">
            <a:avLst/>
          </a:prstGeom>
          <a:noFill/>
          <a:ln w="28575">
            <a:solidFill>
              <a:srgbClr val="002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0"/>
            <a:ext cx="3783724"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0" y="0"/>
            <a:ext cx="3783724"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0"/>
            <a:ext cx="3783724"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0" y="0"/>
            <a:ext cx="4389120"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4733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59039" y="2116236"/>
            <a:ext cx="4114807" cy="3608368"/>
          </a:xfrm>
          <a:prstGeom prst="rect">
            <a:avLst/>
          </a:prstGeom>
          <a:ln>
            <a:solidFill>
              <a:srgbClr val="C99700"/>
            </a:solidFill>
          </a:ln>
        </p:spPr>
      </p:pic>
      <p:sp>
        <p:nvSpPr>
          <p:cNvPr id="2" name="Title 1"/>
          <p:cNvSpPr>
            <a:spLocks noGrp="1"/>
          </p:cNvSpPr>
          <p:nvPr>
            <p:ph type="title"/>
          </p:nvPr>
        </p:nvSpPr>
        <p:spPr/>
        <p:txBody>
          <a:bodyPr/>
          <a:lstStyle/>
          <a:p>
            <a:r>
              <a:rPr lang="en-US" dirty="0"/>
              <a:t>Results: </a:t>
            </a:r>
            <a:r>
              <a:rPr lang="en-US" dirty="0" smtClean="0"/>
              <a:t>Random Forest</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8088" y="2116235"/>
            <a:ext cx="4114807" cy="3608368"/>
          </a:xfrm>
          <a:prstGeom prst="rect">
            <a:avLst/>
          </a:prstGeom>
          <a:ln>
            <a:solidFill>
              <a:srgbClr val="C99700"/>
            </a:solidFill>
          </a:ln>
        </p:spPr>
      </p:pic>
      <p:sp>
        <p:nvSpPr>
          <p:cNvPr id="3" name="Rectangle 2"/>
          <p:cNvSpPr/>
          <p:nvPr/>
        </p:nvSpPr>
        <p:spPr>
          <a:xfrm>
            <a:off x="0" y="0"/>
            <a:ext cx="4099034"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0" y="0"/>
            <a:ext cx="4099034"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0"/>
            <a:ext cx="4099034"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0"/>
            <a:ext cx="4754880"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3468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59039" y="2116236"/>
            <a:ext cx="4114807" cy="3608368"/>
          </a:xfrm>
          <a:prstGeom prst="rect">
            <a:avLst/>
          </a:prstGeom>
          <a:ln>
            <a:solidFill>
              <a:srgbClr val="C99700"/>
            </a:solidFill>
          </a:ln>
        </p:spPr>
      </p:pic>
      <p:sp>
        <p:nvSpPr>
          <p:cNvPr id="2" name="Title 1"/>
          <p:cNvSpPr>
            <a:spLocks noGrp="1"/>
          </p:cNvSpPr>
          <p:nvPr>
            <p:ph type="title"/>
          </p:nvPr>
        </p:nvSpPr>
        <p:spPr/>
        <p:txBody>
          <a:bodyPr/>
          <a:lstStyle/>
          <a:p>
            <a:r>
              <a:rPr lang="en-US" dirty="0"/>
              <a:t>Results: </a:t>
            </a:r>
            <a:r>
              <a:rPr lang="en-US" dirty="0" smtClean="0"/>
              <a:t>Random Forest</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8088" y="2116235"/>
            <a:ext cx="4114807" cy="3608368"/>
          </a:xfrm>
          <a:prstGeom prst="rect">
            <a:avLst/>
          </a:prstGeom>
          <a:ln>
            <a:solidFill>
              <a:srgbClr val="C99700"/>
            </a:solidFill>
          </a:ln>
        </p:spPr>
      </p:pic>
      <p:sp>
        <p:nvSpPr>
          <p:cNvPr id="3" name="Rectangle 2"/>
          <p:cNvSpPr/>
          <p:nvPr/>
        </p:nvSpPr>
        <p:spPr>
          <a:xfrm>
            <a:off x="0" y="0"/>
            <a:ext cx="4099034"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0" y="0"/>
            <a:ext cx="4099034"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0"/>
            <a:ext cx="4099034"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0"/>
            <a:ext cx="4754880"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2869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59039" y="2116236"/>
            <a:ext cx="4114807" cy="3608368"/>
          </a:xfrm>
          <a:prstGeom prst="rect">
            <a:avLst/>
          </a:prstGeom>
          <a:ln>
            <a:solidFill>
              <a:srgbClr val="C99700"/>
            </a:solidFill>
          </a:ln>
        </p:spPr>
      </p:pic>
      <p:sp>
        <p:nvSpPr>
          <p:cNvPr id="2" name="Title 1"/>
          <p:cNvSpPr>
            <a:spLocks noGrp="1"/>
          </p:cNvSpPr>
          <p:nvPr>
            <p:ph type="title"/>
          </p:nvPr>
        </p:nvSpPr>
        <p:spPr/>
        <p:txBody>
          <a:bodyPr/>
          <a:lstStyle/>
          <a:p>
            <a:r>
              <a:rPr lang="en-US" dirty="0"/>
              <a:t>Results: </a:t>
            </a:r>
            <a:r>
              <a:rPr lang="en-US" dirty="0" smtClean="0"/>
              <a:t>Random Forest</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8088" y="2116235"/>
            <a:ext cx="4114807" cy="3608368"/>
          </a:xfrm>
          <a:prstGeom prst="rect">
            <a:avLst/>
          </a:prstGeom>
          <a:ln>
            <a:solidFill>
              <a:srgbClr val="C99700"/>
            </a:solidFill>
          </a:ln>
        </p:spPr>
      </p:pic>
      <p:sp>
        <p:nvSpPr>
          <p:cNvPr id="3" name="Rectangle 2"/>
          <p:cNvSpPr/>
          <p:nvPr/>
        </p:nvSpPr>
        <p:spPr>
          <a:xfrm>
            <a:off x="0" y="0"/>
            <a:ext cx="4099034"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0" y="0"/>
            <a:ext cx="4099034"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0"/>
            <a:ext cx="4099034"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0"/>
            <a:ext cx="4754880"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8892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59039" y="2116236"/>
            <a:ext cx="4114807" cy="3608368"/>
          </a:xfrm>
          <a:prstGeom prst="rect">
            <a:avLst/>
          </a:prstGeom>
          <a:ln>
            <a:solidFill>
              <a:srgbClr val="C99700"/>
            </a:solidFill>
          </a:ln>
        </p:spPr>
      </p:pic>
      <p:sp>
        <p:nvSpPr>
          <p:cNvPr id="2" name="Title 1"/>
          <p:cNvSpPr>
            <a:spLocks noGrp="1"/>
          </p:cNvSpPr>
          <p:nvPr>
            <p:ph type="title"/>
          </p:nvPr>
        </p:nvSpPr>
        <p:spPr/>
        <p:txBody>
          <a:bodyPr/>
          <a:lstStyle/>
          <a:p>
            <a:r>
              <a:rPr lang="en-US" dirty="0"/>
              <a:t>Results: </a:t>
            </a:r>
            <a:r>
              <a:rPr lang="en-US" dirty="0" smtClean="0"/>
              <a:t>Random Forest</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8088" y="2116235"/>
            <a:ext cx="4114807" cy="3608368"/>
          </a:xfrm>
          <a:prstGeom prst="rect">
            <a:avLst/>
          </a:prstGeom>
          <a:ln>
            <a:solidFill>
              <a:srgbClr val="C99700"/>
            </a:solidFill>
          </a:ln>
        </p:spPr>
      </p:pic>
      <p:sp>
        <p:nvSpPr>
          <p:cNvPr id="3" name="Rectangle 2"/>
          <p:cNvSpPr/>
          <p:nvPr/>
        </p:nvSpPr>
        <p:spPr>
          <a:xfrm>
            <a:off x="0" y="0"/>
            <a:ext cx="4099034"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0" y="0"/>
            <a:ext cx="4099034"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0"/>
            <a:ext cx="4099034"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0"/>
            <a:ext cx="4754880"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2631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59039" y="2116236"/>
            <a:ext cx="4114806" cy="3608368"/>
          </a:xfrm>
          <a:prstGeom prst="rect">
            <a:avLst/>
          </a:prstGeom>
          <a:ln>
            <a:solidFill>
              <a:srgbClr val="C99700"/>
            </a:solidFill>
          </a:ln>
        </p:spPr>
      </p:pic>
      <p:sp>
        <p:nvSpPr>
          <p:cNvPr id="2" name="Title 1"/>
          <p:cNvSpPr>
            <a:spLocks noGrp="1"/>
          </p:cNvSpPr>
          <p:nvPr>
            <p:ph type="title"/>
          </p:nvPr>
        </p:nvSpPr>
        <p:spPr/>
        <p:txBody>
          <a:bodyPr/>
          <a:lstStyle/>
          <a:p>
            <a:r>
              <a:rPr lang="en-US" dirty="0"/>
              <a:t>Results: </a:t>
            </a:r>
            <a:r>
              <a:rPr lang="en-US" dirty="0" smtClean="0"/>
              <a:t>Random Forest</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8088" y="2116235"/>
            <a:ext cx="4114806" cy="3608368"/>
          </a:xfrm>
          <a:prstGeom prst="rect">
            <a:avLst/>
          </a:prstGeom>
          <a:ln>
            <a:solidFill>
              <a:srgbClr val="C99700"/>
            </a:solidFill>
          </a:ln>
        </p:spPr>
      </p:pic>
      <p:sp>
        <p:nvSpPr>
          <p:cNvPr id="3" name="Rectangle 2"/>
          <p:cNvSpPr/>
          <p:nvPr/>
        </p:nvSpPr>
        <p:spPr>
          <a:xfrm>
            <a:off x="0" y="0"/>
            <a:ext cx="4099034"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0" y="0"/>
            <a:ext cx="4099034"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0"/>
            <a:ext cx="4099034"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0"/>
            <a:ext cx="4754880"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850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59039" y="2116236"/>
            <a:ext cx="4114806" cy="3608368"/>
          </a:xfrm>
          <a:prstGeom prst="rect">
            <a:avLst/>
          </a:prstGeom>
          <a:ln>
            <a:solidFill>
              <a:srgbClr val="C99700"/>
            </a:solidFill>
          </a:ln>
        </p:spPr>
      </p:pic>
      <p:sp>
        <p:nvSpPr>
          <p:cNvPr id="2" name="Title 1"/>
          <p:cNvSpPr>
            <a:spLocks noGrp="1"/>
          </p:cNvSpPr>
          <p:nvPr>
            <p:ph type="title"/>
          </p:nvPr>
        </p:nvSpPr>
        <p:spPr/>
        <p:txBody>
          <a:bodyPr/>
          <a:lstStyle/>
          <a:p>
            <a:r>
              <a:rPr lang="en-US" dirty="0"/>
              <a:t>Results: </a:t>
            </a:r>
            <a:r>
              <a:rPr lang="en-US" dirty="0" smtClean="0"/>
              <a:t>Sacramento R.</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8088" y="2116235"/>
            <a:ext cx="4114806" cy="3608368"/>
          </a:xfrm>
          <a:prstGeom prst="rect">
            <a:avLst/>
          </a:prstGeom>
          <a:ln>
            <a:solidFill>
              <a:srgbClr val="C99700"/>
            </a:solidFill>
          </a:ln>
        </p:spPr>
      </p:pic>
      <p:sp>
        <p:nvSpPr>
          <p:cNvPr id="3" name="Rectangle 2"/>
          <p:cNvSpPr/>
          <p:nvPr/>
        </p:nvSpPr>
        <p:spPr>
          <a:xfrm>
            <a:off x="0" y="0"/>
            <a:ext cx="4099034"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0" y="0"/>
            <a:ext cx="4099034"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0"/>
            <a:ext cx="4099034"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0"/>
            <a:ext cx="4754880"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0346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Random Forest</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2528" t="9486" b="6123"/>
          <a:stretch/>
        </p:blipFill>
        <p:spPr>
          <a:xfrm>
            <a:off x="385010" y="1612229"/>
            <a:ext cx="8532265" cy="3537285"/>
          </a:xfrm>
          <a:ln>
            <a:solidFill>
              <a:srgbClr val="C99700"/>
            </a:solidFill>
          </a:ln>
        </p:spPr>
      </p:pic>
      <p:sp>
        <p:nvSpPr>
          <p:cNvPr id="4" name="Slide Number Placeholder 3"/>
          <p:cNvSpPr>
            <a:spLocks noGrp="1"/>
          </p:cNvSpPr>
          <p:nvPr>
            <p:ph type="sldNum" sz="quarter" idx="12"/>
          </p:nvPr>
        </p:nvSpPr>
        <p:spPr/>
        <p:txBody>
          <a:bodyPr/>
          <a:lstStyle/>
          <a:p>
            <a:fld id="{B6FF5CE9-8F03-0F49-A9D4-F985494DA90A}" type="slidenum">
              <a:rPr lang="en-US" smtClean="0"/>
              <a:pPr/>
              <a:t>20</a:t>
            </a:fld>
            <a:endParaRPr lang="en-US"/>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2764" t="9177" r="2105" b="12017"/>
          <a:stretch/>
        </p:blipFill>
        <p:spPr>
          <a:xfrm>
            <a:off x="378987" y="1790864"/>
            <a:ext cx="8531352" cy="3351183"/>
          </a:xfrm>
          <a:prstGeom prst="rect">
            <a:avLst/>
          </a:prstGeom>
          <a:ln>
            <a:solidFill>
              <a:srgbClr val="C99700"/>
            </a:solidFill>
          </a:ln>
        </p:spPr>
      </p:pic>
      <p:grpSp>
        <p:nvGrpSpPr>
          <p:cNvPr id="13" name="Group 12"/>
          <p:cNvGrpSpPr/>
          <p:nvPr/>
        </p:nvGrpSpPr>
        <p:grpSpPr>
          <a:xfrm>
            <a:off x="421105" y="5758933"/>
            <a:ext cx="1651644" cy="369332"/>
            <a:chOff x="421105" y="5602523"/>
            <a:chExt cx="1651644" cy="369332"/>
          </a:xfrm>
        </p:grpSpPr>
        <p:cxnSp>
          <p:nvCxnSpPr>
            <p:cNvPr id="9" name="Straight Connector 8"/>
            <p:cNvCxnSpPr/>
            <p:nvPr/>
          </p:nvCxnSpPr>
          <p:spPr>
            <a:xfrm>
              <a:off x="421105" y="5787189"/>
              <a:ext cx="30079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3921" y="5602523"/>
              <a:ext cx="1338828" cy="369332"/>
            </a:xfrm>
            <a:prstGeom prst="rect">
              <a:avLst/>
            </a:prstGeom>
            <a:noFill/>
          </p:spPr>
          <p:txBody>
            <a:bodyPr wrap="none" rtlCol="0">
              <a:spAutoFit/>
            </a:bodyPr>
            <a:lstStyle/>
            <a:p>
              <a:r>
                <a:rPr lang="en-US" dirty="0" smtClean="0"/>
                <a:t>Predictions</a:t>
              </a:r>
              <a:endParaRPr lang="en-US" dirty="0"/>
            </a:p>
          </p:txBody>
        </p:sp>
      </p:grpSp>
      <p:grpSp>
        <p:nvGrpSpPr>
          <p:cNvPr id="14" name="Group 13"/>
          <p:cNvGrpSpPr/>
          <p:nvPr/>
        </p:nvGrpSpPr>
        <p:grpSpPr>
          <a:xfrm>
            <a:off x="2935705" y="5758933"/>
            <a:ext cx="1853622" cy="369332"/>
            <a:chOff x="2935705" y="5602523"/>
            <a:chExt cx="1853622" cy="369332"/>
          </a:xfrm>
        </p:grpSpPr>
        <p:cxnSp>
          <p:nvCxnSpPr>
            <p:cNvPr id="11" name="Straight Connector 10"/>
            <p:cNvCxnSpPr/>
            <p:nvPr/>
          </p:nvCxnSpPr>
          <p:spPr>
            <a:xfrm>
              <a:off x="2935705" y="5787189"/>
              <a:ext cx="30079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248521" y="5602523"/>
              <a:ext cx="1540806" cy="369332"/>
            </a:xfrm>
            <a:prstGeom prst="rect">
              <a:avLst/>
            </a:prstGeom>
            <a:noFill/>
          </p:spPr>
          <p:txBody>
            <a:bodyPr wrap="none" rtlCol="0">
              <a:spAutoFit/>
            </a:bodyPr>
            <a:lstStyle/>
            <a:p>
              <a:r>
                <a:rPr lang="en-US" dirty="0" smtClean="0"/>
                <a:t>Observations</a:t>
              </a:r>
              <a:endParaRPr lang="en-US" dirty="0"/>
            </a:p>
          </p:txBody>
        </p:sp>
      </p:gr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3271" t="10239" r="2124" b="11571"/>
          <a:stretch/>
        </p:blipFill>
        <p:spPr>
          <a:xfrm>
            <a:off x="385009" y="1967417"/>
            <a:ext cx="8531352" cy="3346093"/>
          </a:xfrm>
          <a:prstGeom prst="rect">
            <a:avLst/>
          </a:prstGeom>
          <a:ln>
            <a:solidFill>
              <a:srgbClr val="C99700"/>
            </a:solidFill>
          </a:ln>
        </p:spPr>
      </p:pic>
      <p:sp>
        <p:nvSpPr>
          <p:cNvPr id="3" name="Rectangle 2"/>
          <p:cNvSpPr/>
          <p:nvPr/>
        </p:nvSpPr>
        <p:spPr>
          <a:xfrm>
            <a:off x="0" y="0"/>
            <a:ext cx="4414345"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0"/>
            <a:ext cx="4414345"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0" y="0"/>
            <a:ext cx="4414345"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0" y="0"/>
            <a:ext cx="5120640"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1814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Model Fit</a:t>
            </a:r>
            <a:endParaRPr lang="en-US" dirty="0"/>
          </a:p>
        </p:txBody>
      </p:sp>
      <p:sp>
        <p:nvSpPr>
          <p:cNvPr id="3" name="Content Placeholder 2"/>
          <p:cNvSpPr>
            <a:spLocks noGrp="1"/>
          </p:cNvSpPr>
          <p:nvPr>
            <p:ph idx="1"/>
          </p:nvPr>
        </p:nvSpPr>
        <p:spPr>
          <a:xfrm>
            <a:off x="628649" y="1708058"/>
            <a:ext cx="7849504" cy="4351338"/>
          </a:xfrm>
        </p:spPr>
        <p:txBody>
          <a:bodyPr/>
          <a:lstStyle/>
          <a:p>
            <a:pPr>
              <a:lnSpc>
                <a:spcPct val="100000"/>
              </a:lnSpc>
            </a:pPr>
            <a:r>
              <a:rPr lang="en-US" dirty="0" smtClean="0"/>
              <a:t>R2 </a:t>
            </a:r>
            <a:r>
              <a:rPr lang="en-US" sz="1800" dirty="0" smtClean="0"/>
              <a:t>(Coefficient of Determination)</a:t>
            </a:r>
            <a:r>
              <a:rPr lang="en-US" dirty="0" smtClean="0"/>
              <a:t>:        </a:t>
            </a:r>
            <a:r>
              <a:rPr lang="en-US" b="1" dirty="0" smtClean="0">
                <a:solidFill>
                  <a:srgbClr val="002855"/>
                </a:solidFill>
              </a:rPr>
              <a:t>0.995</a:t>
            </a:r>
          </a:p>
          <a:p>
            <a:pPr>
              <a:lnSpc>
                <a:spcPct val="100000"/>
              </a:lnSpc>
            </a:pPr>
            <a:r>
              <a:rPr lang="en-US" dirty="0" smtClean="0"/>
              <a:t>RMSE </a:t>
            </a:r>
            <a:r>
              <a:rPr lang="en-US" sz="1800" dirty="0" smtClean="0"/>
              <a:t>(Root Mean Square Error)</a:t>
            </a:r>
            <a:r>
              <a:rPr lang="en-US" dirty="0" smtClean="0"/>
              <a:t>:        </a:t>
            </a:r>
            <a:r>
              <a:rPr lang="en-US" b="1" dirty="0" smtClean="0">
                <a:solidFill>
                  <a:srgbClr val="002855"/>
                </a:solidFill>
              </a:rPr>
              <a:t>0.758 ºF</a:t>
            </a:r>
          </a:p>
          <a:p>
            <a:pPr>
              <a:lnSpc>
                <a:spcPct val="100000"/>
              </a:lnSpc>
            </a:pPr>
            <a:r>
              <a:rPr lang="en-US" dirty="0" smtClean="0"/>
              <a:t>RSR </a:t>
            </a:r>
            <a:r>
              <a:rPr lang="en-US" sz="1800" dirty="0" smtClean="0"/>
              <a:t>(RMSE</a:t>
            </a:r>
            <a:r>
              <a:rPr lang="en-US" sz="1800" dirty="0"/>
              <a:t> standard deviation </a:t>
            </a:r>
            <a:r>
              <a:rPr lang="en-US" sz="1800" dirty="0" smtClean="0"/>
              <a:t>ratio)</a:t>
            </a:r>
            <a:r>
              <a:rPr lang="en-US" dirty="0" smtClean="0"/>
              <a:t>:  </a:t>
            </a:r>
            <a:r>
              <a:rPr lang="en-US" b="1" dirty="0" smtClean="0">
                <a:solidFill>
                  <a:srgbClr val="002855"/>
                </a:solidFill>
              </a:rPr>
              <a:t>0.069</a:t>
            </a:r>
          </a:p>
          <a:p>
            <a:pPr>
              <a:lnSpc>
                <a:spcPct val="100000"/>
              </a:lnSpc>
            </a:pPr>
            <a:r>
              <a:rPr lang="en-US" dirty="0" smtClean="0"/>
              <a:t>NSE </a:t>
            </a:r>
            <a:r>
              <a:rPr lang="en-US" sz="1800" dirty="0" smtClean="0"/>
              <a:t>(Nash-Sutcliffe Efficiency)</a:t>
            </a:r>
            <a:r>
              <a:rPr lang="en-US" dirty="0" smtClean="0"/>
              <a:t>:           </a:t>
            </a:r>
            <a:r>
              <a:rPr lang="en-US" b="1" dirty="0" smtClean="0">
                <a:solidFill>
                  <a:srgbClr val="002855"/>
                </a:solidFill>
              </a:rPr>
              <a:t>0.995</a:t>
            </a:r>
          </a:p>
          <a:p>
            <a:pPr>
              <a:lnSpc>
                <a:spcPct val="100000"/>
              </a:lnSpc>
            </a:pPr>
            <a:r>
              <a:rPr lang="en-US" dirty="0" smtClean="0"/>
              <a:t>PBIAS </a:t>
            </a:r>
            <a:r>
              <a:rPr lang="en-US" sz="1800" dirty="0" smtClean="0"/>
              <a:t>(Percent Bias)</a:t>
            </a:r>
            <a:r>
              <a:rPr lang="en-US" dirty="0" smtClean="0"/>
              <a:t>:                          </a:t>
            </a:r>
            <a:r>
              <a:rPr lang="en-US" b="1" dirty="0" smtClean="0">
                <a:solidFill>
                  <a:srgbClr val="002855"/>
                </a:solidFill>
              </a:rPr>
              <a:t>0.024 %</a:t>
            </a:r>
          </a:p>
          <a:p>
            <a:pPr>
              <a:lnSpc>
                <a:spcPct val="100000"/>
              </a:lnSpc>
            </a:pPr>
            <a:endParaRPr lang="en-US" b="1" dirty="0"/>
          </a:p>
          <a:p>
            <a:pPr>
              <a:lnSpc>
                <a:spcPct val="100000"/>
              </a:lnSpc>
            </a:pPr>
            <a:r>
              <a:rPr lang="en-US" dirty="0" smtClean="0"/>
              <a:t>Find in the literature what constitutes a good model…</a:t>
            </a:r>
            <a:endParaRPr lang="en-US" dirty="0"/>
          </a:p>
        </p:txBody>
      </p:sp>
      <p:sp>
        <p:nvSpPr>
          <p:cNvPr id="8" name="TextBox 7"/>
          <p:cNvSpPr txBox="1"/>
          <p:nvPr/>
        </p:nvSpPr>
        <p:spPr>
          <a:xfrm>
            <a:off x="366889" y="6491111"/>
            <a:ext cx="184666" cy="369332"/>
          </a:xfrm>
          <a:prstGeom prst="rect">
            <a:avLst/>
          </a:prstGeom>
          <a:noFill/>
        </p:spPr>
        <p:txBody>
          <a:bodyPr wrap="none" rtlCol="0">
            <a:spAutoFit/>
          </a:bodyPr>
          <a:lstStyle/>
          <a:p>
            <a:endParaRPr lang="en-US" dirty="0"/>
          </a:p>
        </p:txBody>
      </p:sp>
      <p:sp>
        <p:nvSpPr>
          <p:cNvPr id="4" name="Rectangle 3"/>
          <p:cNvSpPr/>
          <p:nvPr/>
        </p:nvSpPr>
        <p:spPr>
          <a:xfrm>
            <a:off x="0" y="0"/>
            <a:ext cx="4729655"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0" y="0"/>
            <a:ext cx="4729655"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0" y="0"/>
            <a:ext cx="4729655"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0"/>
            <a:ext cx="5486400"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86958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905573" y="660484"/>
            <a:ext cx="5066153" cy="5516479"/>
          </a:xfrm>
          <a:prstGeom prst="rect">
            <a:avLst/>
          </a:prstGeom>
        </p:spPr>
      </p:pic>
      <p:sp>
        <p:nvSpPr>
          <p:cNvPr id="4" name="Title 3"/>
          <p:cNvSpPr>
            <a:spLocks noGrp="1"/>
          </p:cNvSpPr>
          <p:nvPr>
            <p:ph type="title"/>
          </p:nvPr>
        </p:nvSpPr>
        <p:spPr/>
        <p:txBody>
          <a:bodyPr/>
          <a:lstStyle/>
          <a:p>
            <a:r>
              <a:rPr lang="en-US" dirty="0" smtClean="0"/>
              <a:t>Results: Model Fit</a:t>
            </a:r>
            <a:endParaRPr lang="en-US" dirty="0"/>
          </a:p>
        </p:txBody>
      </p:sp>
      <p:sp>
        <p:nvSpPr>
          <p:cNvPr id="17" name="Content Placeholder 2"/>
          <p:cNvSpPr>
            <a:spLocks noGrp="1"/>
          </p:cNvSpPr>
          <p:nvPr>
            <p:ph idx="1"/>
          </p:nvPr>
        </p:nvSpPr>
        <p:spPr>
          <a:xfrm>
            <a:off x="628651" y="1680137"/>
            <a:ext cx="3075444" cy="4496826"/>
          </a:xfrm>
        </p:spPr>
        <p:txBody>
          <a:bodyPr/>
          <a:lstStyle/>
          <a:p>
            <a:pPr marL="0" indent="0">
              <a:buNone/>
            </a:pPr>
            <a:r>
              <a:rPr lang="en-US" dirty="0"/>
              <a:t>Categories to </a:t>
            </a:r>
            <a:r>
              <a:rPr lang="en-US" dirty="0" smtClean="0"/>
              <a:t>diagnose: </a:t>
            </a:r>
            <a:endParaRPr lang="en-US" dirty="0"/>
          </a:p>
          <a:p>
            <a:r>
              <a:rPr lang="en-US" dirty="0"/>
              <a:t>Overfitting problem? </a:t>
            </a:r>
          </a:p>
          <a:p>
            <a:r>
              <a:rPr lang="en-US" dirty="0"/>
              <a:t>Low </a:t>
            </a:r>
            <a:r>
              <a:rPr lang="en-US" dirty="0" smtClean="0"/>
              <a:t>temp </a:t>
            </a:r>
            <a:r>
              <a:rPr lang="en-US" dirty="0"/>
              <a:t>problem? </a:t>
            </a:r>
          </a:p>
          <a:p>
            <a:r>
              <a:rPr lang="en-US" dirty="0" smtClean="0"/>
              <a:t>High temp problem</a:t>
            </a:r>
            <a:r>
              <a:rPr lang="en-US" dirty="0"/>
              <a:t>?  </a:t>
            </a:r>
          </a:p>
          <a:p>
            <a:endParaRPr lang="en-US" dirty="0"/>
          </a:p>
          <a:p>
            <a:endParaRPr lang="en-US" dirty="0" smtClean="0"/>
          </a:p>
          <a:p>
            <a:endParaRPr lang="en-US" dirty="0"/>
          </a:p>
          <a:p>
            <a:pPr marL="0" indent="0">
              <a:buNone/>
            </a:pPr>
            <a:endParaRPr lang="en-US" dirty="0"/>
          </a:p>
        </p:txBody>
      </p:sp>
      <p:sp>
        <p:nvSpPr>
          <p:cNvPr id="2" name="Rectangle 1"/>
          <p:cNvSpPr/>
          <p:nvPr/>
        </p:nvSpPr>
        <p:spPr>
          <a:xfrm>
            <a:off x="0" y="0"/>
            <a:ext cx="5044966"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0" y="0"/>
            <a:ext cx="5044966"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0" y="0"/>
            <a:ext cx="5044966"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0"/>
            <a:ext cx="5852160"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15752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95304" y="1136393"/>
            <a:ext cx="6753392" cy="5091019"/>
          </a:xfrm>
          <a:prstGeom prst="rect">
            <a:avLst/>
          </a:prstGeom>
        </p:spPr>
      </p:pic>
      <p:sp>
        <p:nvSpPr>
          <p:cNvPr id="2" name="Title 1"/>
          <p:cNvSpPr>
            <a:spLocks noGrp="1"/>
          </p:cNvSpPr>
          <p:nvPr>
            <p:ph type="title"/>
          </p:nvPr>
        </p:nvSpPr>
        <p:spPr/>
        <p:txBody>
          <a:bodyPr/>
          <a:lstStyle/>
          <a:p>
            <a:r>
              <a:rPr lang="en-US" dirty="0"/>
              <a:t>Model </a:t>
            </a:r>
            <a:r>
              <a:rPr lang="en-US" dirty="0" smtClean="0"/>
              <a:t>Modifications</a:t>
            </a:r>
            <a:endParaRPr lang="en-US" dirty="0"/>
          </a:p>
        </p:txBody>
      </p:sp>
      <p:sp>
        <p:nvSpPr>
          <p:cNvPr id="8" name="TextBox 7"/>
          <p:cNvSpPr txBox="1"/>
          <p:nvPr/>
        </p:nvSpPr>
        <p:spPr>
          <a:xfrm>
            <a:off x="1042738" y="1443790"/>
            <a:ext cx="845103" cy="3970318"/>
          </a:xfrm>
          <a:prstGeom prst="rect">
            <a:avLst/>
          </a:prstGeom>
          <a:solidFill>
            <a:schemeClr val="bg1"/>
          </a:solidFill>
        </p:spPr>
        <p:txBody>
          <a:bodyPr wrap="none" rtlCol="0">
            <a:spAutoFit/>
          </a:bodyPr>
          <a:lstStyle/>
          <a:p>
            <a:pPr algn="r"/>
            <a:endParaRPr lang="en-US" dirty="0" smtClean="0"/>
          </a:p>
          <a:p>
            <a:pPr algn="r"/>
            <a:r>
              <a:rPr lang="en-US" dirty="0" smtClean="0"/>
              <a:t>R2</a:t>
            </a:r>
          </a:p>
          <a:p>
            <a:pPr algn="r"/>
            <a:endParaRPr lang="en-US" dirty="0" smtClean="0"/>
          </a:p>
          <a:p>
            <a:pPr algn="r"/>
            <a:endParaRPr lang="en-US" dirty="0"/>
          </a:p>
          <a:p>
            <a:pPr algn="r"/>
            <a:r>
              <a:rPr lang="en-US" dirty="0" smtClean="0"/>
              <a:t>NSE</a:t>
            </a:r>
          </a:p>
          <a:p>
            <a:pPr algn="r"/>
            <a:endParaRPr lang="en-US" dirty="0" smtClean="0"/>
          </a:p>
          <a:p>
            <a:pPr algn="r"/>
            <a:endParaRPr lang="en-US" dirty="0"/>
          </a:p>
          <a:p>
            <a:pPr algn="r"/>
            <a:r>
              <a:rPr lang="en-US" dirty="0" smtClean="0"/>
              <a:t>RMSE</a:t>
            </a:r>
          </a:p>
          <a:p>
            <a:pPr algn="r"/>
            <a:endParaRPr lang="en-US" dirty="0"/>
          </a:p>
          <a:p>
            <a:pPr algn="r"/>
            <a:endParaRPr lang="en-US" dirty="0"/>
          </a:p>
          <a:p>
            <a:pPr algn="r"/>
            <a:r>
              <a:rPr lang="en-US" dirty="0" smtClean="0"/>
              <a:t>RSR</a:t>
            </a:r>
          </a:p>
          <a:p>
            <a:pPr algn="r"/>
            <a:endParaRPr lang="en-US" dirty="0"/>
          </a:p>
          <a:p>
            <a:pPr algn="r"/>
            <a:endParaRPr lang="en-US" dirty="0" smtClean="0"/>
          </a:p>
          <a:p>
            <a:pPr algn="r"/>
            <a:r>
              <a:rPr lang="en-US" dirty="0" smtClean="0"/>
              <a:t>PBIAS</a:t>
            </a:r>
            <a:endParaRPr lang="en-US" dirty="0"/>
          </a:p>
        </p:txBody>
      </p:sp>
      <p:sp>
        <p:nvSpPr>
          <p:cNvPr id="3" name="Rectangle 2"/>
          <p:cNvSpPr/>
          <p:nvPr/>
        </p:nvSpPr>
        <p:spPr>
          <a:xfrm>
            <a:off x="0" y="0"/>
            <a:ext cx="5360276"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0" y="0"/>
            <a:ext cx="5360276"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0" y="0"/>
            <a:ext cx="5360276"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0" y="0"/>
            <a:ext cx="6217920"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90718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a:t>
            </a:r>
            <a:endParaRPr lang="en-US" dirty="0"/>
          </a:p>
        </p:txBody>
      </p:sp>
      <p:sp>
        <p:nvSpPr>
          <p:cNvPr id="3" name="Content Placeholder 2"/>
          <p:cNvSpPr>
            <a:spLocks noGrp="1"/>
          </p:cNvSpPr>
          <p:nvPr>
            <p:ph idx="1"/>
          </p:nvPr>
        </p:nvSpPr>
        <p:spPr>
          <a:xfrm>
            <a:off x="628650" y="1825625"/>
            <a:ext cx="3766887" cy="4351338"/>
          </a:xfrm>
        </p:spPr>
        <p:txBody>
          <a:bodyPr/>
          <a:lstStyle/>
          <a:p>
            <a:r>
              <a:rPr lang="en-US" dirty="0" smtClean="0"/>
              <a:t>New data: </a:t>
            </a:r>
          </a:p>
          <a:p>
            <a:pPr lvl="1"/>
            <a:r>
              <a:rPr lang="en-US" dirty="0" smtClean="0"/>
              <a:t>Trinity River </a:t>
            </a:r>
            <a:endParaRPr lang="en-US" dirty="0"/>
          </a:p>
          <a:p>
            <a:pPr lvl="1"/>
            <a:r>
              <a:rPr lang="en-US" dirty="0" smtClean="0"/>
              <a:t>Test these predictions against HEC5Q</a:t>
            </a:r>
          </a:p>
          <a:p>
            <a:pPr marL="356616" lvl="1" indent="0">
              <a:buNone/>
            </a:pPr>
            <a:endParaRPr lang="en-US" dirty="0" smtClean="0"/>
          </a:p>
          <a:p>
            <a:r>
              <a:rPr lang="en-US" dirty="0"/>
              <a:t>Q1) Can machine-learning models give better and more cost effective </a:t>
            </a:r>
            <a:r>
              <a:rPr lang="en-US" b="1" dirty="0">
                <a:solidFill>
                  <a:srgbClr val="C99700"/>
                </a:solidFill>
              </a:rPr>
              <a:t>streamflow</a:t>
            </a:r>
            <a:r>
              <a:rPr lang="en-US" dirty="0">
                <a:solidFill>
                  <a:srgbClr val="C99700"/>
                </a:solidFill>
              </a:rPr>
              <a:t> </a:t>
            </a:r>
            <a:r>
              <a:rPr lang="en-US" b="1" dirty="0">
                <a:solidFill>
                  <a:srgbClr val="C99700"/>
                </a:solidFill>
              </a:rPr>
              <a:t>temperature</a:t>
            </a:r>
            <a:r>
              <a:rPr lang="en-US" dirty="0">
                <a:solidFill>
                  <a:srgbClr val="C99700"/>
                </a:solidFill>
              </a:rPr>
              <a:t> </a:t>
            </a:r>
            <a:r>
              <a:rPr lang="en-US" b="1" dirty="0">
                <a:solidFill>
                  <a:srgbClr val="C99700"/>
                </a:solidFill>
              </a:rPr>
              <a:t>predictions</a:t>
            </a:r>
            <a:r>
              <a:rPr lang="en-US" dirty="0">
                <a:solidFill>
                  <a:srgbClr val="C99700"/>
                </a:solidFill>
              </a:rPr>
              <a:t> </a:t>
            </a:r>
            <a:r>
              <a:rPr lang="en-US" dirty="0"/>
              <a:t>for drought, flood and water management applications compared to mechanistic models?</a:t>
            </a:r>
          </a:p>
          <a:p>
            <a:endParaRPr lang="en-US" dirty="0"/>
          </a:p>
        </p:txBody>
      </p:sp>
      <p:sp>
        <p:nvSpPr>
          <p:cNvPr id="4" name="Slide Number Placeholder 3"/>
          <p:cNvSpPr>
            <a:spLocks noGrp="1"/>
          </p:cNvSpPr>
          <p:nvPr>
            <p:ph type="sldNum" sz="quarter" idx="12"/>
          </p:nvPr>
        </p:nvSpPr>
        <p:spPr/>
        <p:txBody>
          <a:bodyPr/>
          <a:lstStyle/>
          <a:p>
            <a:fld id="{B6FF5CE9-8F03-0F49-A9D4-F985494DA90A}" type="slidenum">
              <a:rPr lang="en-US" smtClean="0"/>
              <a:pPr/>
              <a:t>24</a:t>
            </a:fld>
            <a:endParaRPr lang="en-US"/>
          </a:p>
        </p:txBody>
      </p:sp>
      <p:pic>
        <p:nvPicPr>
          <p:cNvPr id="6" name="Picture 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395537" y="1117543"/>
            <a:ext cx="4698097" cy="5115706"/>
          </a:xfrm>
          <a:prstGeom prst="rect">
            <a:avLst/>
          </a:prstGeom>
        </p:spPr>
      </p:pic>
      <p:sp>
        <p:nvSpPr>
          <p:cNvPr id="5" name="Rectangle 4"/>
          <p:cNvSpPr/>
          <p:nvPr/>
        </p:nvSpPr>
        <p:spPr>
          <a:xfrm>
            <a:off x="0" y="0"/>
            <a:ext cx="5675586"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0"/>
            <a:ext cx="5675586"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0"/>
            <a:ext cx="5675586"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0" y="0"/>
            <a:ext cx="6583680"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64262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a:xfrm>
            <a:off x="628650" y="1708058"/>
            <a:ext cx="4531179" cy="4351338"/>
          </a:xfrm>
        </p:spPr>
        <p:txBody>
          <a:bodyPr/>
          <a:lstStyle/>
          <a:p>
            <a:pPr>
              <a:spcBef>
                <a:spcPts val="1200"/>
              </a:spcBef>
            </a:pPr>
            <a:r>
              <a:rPr lang="en-US" dirty="0" smtClean="0"/>
              <a:t>Statistical learning models enable us to make models that are </a:t>
            </a:r>
          </a:p>
          <a:p>
            <a:pPr lvl="1">
              <a:spcBef>
                <a:spcPts val="600"/>
              </a:spcBef>
            </a:pPr>
            <a:r>
              <a:rPr lang="en-US" b="1" dirty="0" smtClean="0">
                <a:solidFill>
                  <a:srgbClr val="C99700"/>
                </a:solidFill>
              </a:rPr>
              <a:t>Quick to build/run</a:t>
            </a:r>
          </a:p>
          <a:p>
            <a:pPr lvl="1">
              <a:spcBef>
                <a:spcPts val="600"/>
              </a:spcBef>
            </a:pPr>
            <a:r>
              <a:rPr lang="en-US" b="1" dirty="0" smtClean="0">
                <a:solidFill>
                  <a:srgbClr val="C99700"/>
                </a:solidFill>
              </a:rPr>
              <a:t>Easy to use</a:t>
            </a:r>
          </a:p>
          <a:p>
            <a:pPr lvl="1">
              <a:spcBef>
                <a:spcPts val="600"/>
              </a:spcBef>
            </a:pPr>
            <a:r>
              <a:rPr lang="en-US" b="1" dirty="0" smtClean="0">
                <a:solidFill>
                  <a:srgbClr val="C99700"/>
                </a:solidFill>
              </a:rPr>
              <a:t>Just based on the data</a:t>
            </a:r>
          </a:p>
          <a:p>
            <a:pPr>
              <a:spcBef>
                <a:spcPts val="1200"/>
              </a:spcBef>
            </a:pPr>
            <a:r>
              <a:rPr lang="en-US" dirty="0"/>
              <a:t>B</a:t>
            </a:r>
            <a:r>
              <a:rPr lang="en-US" dirty="0" smtClean="0"/>
              <a:t>ecause of the </a:t>
            </a:r>
            <a:r>
              <a:rPr lang="en-US" b="1" dirty="0" smtClean="0">
                <a:solidFill>
                  <a:srgbClr val="C99700"/>
                </a:solidFill>
              </a:rPr>
              <a:t>good fit </a:t>
            </a:r>
            <a:r>
              <a:rPr lang="en-US" dirty="0" smtClean="0"/>
              <a:t>this method can be applied to other California basins</a:t>
            </a:r>
          </a:p>
          <a:p>
            <a:pPr>
              <a:spcBef>
                <a:spcPts val="1200"/>
              </a:spcBef>
            </a:pPr>
            <a:r>
              <a:rPr lang="en-US" dirty="0" smtClean="0"/>
              <a:t>Next steps: </a:t>
            </a:r>
            <a:r>
              <a:rPr lang="en-US" dirty="0"/>
              <a:t>m</a:t>
            </a:r>
            <a:r>
              <a:rPr lang="en-US" dirty="0" smtClean="0"/>
              <a:t>odel improvement</a:t>
            </a:r>
          </a:p>
          <a:p>
            <a:pPr lvl="1">
              <a:spcBef>
                <a:spcPts val="600"/>
              </a:spcBef>
            </a:pPr>
            <a:r>
              <a:rPr lang="en-US" dirty="0" smtClean="0"/>
              <a:t>Spatial autocorrelation of the residuals</a:t>
            </a:r>
          </a:p>
          <a:p>
            <a:pPr lvl="1">
              <a:spcBef>
                <a:spcPts val="600"/>
              </a:spcBef>
            </a:pPr>
            <a:r>
              <a:rPr lang="en-US" dirty="0" smtClean="0"/>
              <a:t>Spatially distributed R</a:t>
            </a:r>
            <a:r>
              <a:rPr lang="en-US" baseline="30000" dirty="0" smtClean="0"/>
              <a:t>2</a:t>
            </a:r>
            <a:r>
              <a:rPr lang="en-US" dirty="0" smtClean="0"/>
              <a:t> values</a:t>
            </a:r>
          </a:p>
          <a:p>
            <a:pPr lvl="1">
              <a:spcBef>
                <a:spcPts val="600"/>
              </a:spcBef>
            </a:pPr>
            <a:r>
              <a:rPr lang="en-US" dirty="0" smtClean="0"/>
              <a:t>Lower the dimensionality</a:t>
            </a:r>
          </a:p>
        </p:txBody>
      </p:sp>
      <p:pic>
        <p:nvPicPr>
          <p:cNvPr id="7" name="Picture 6"/>
          <p:cNvPicPr>
            <a:picLocks noChangeAspect="1"/>
          </p:cNvPicPr>
          <p:nvPr/>
        </p:nvPicPr>
        <p:blipFill rotWithShape="1">
          <a:blip r:embed="rId3"/>
          <a:srcRect l="7629" t="19516"/>
          <a:stretch/>
        </p:blipFill>
        <p:spPr>
          <a:xfrm>
            <a:off x="5159829" y="1717121"/>
            <a:ext cx="3714018" cy="4443585"/>
          </a:xfrm>
          <a:prstGeom prst="rect">
            <a:avLst/>
          </a:prstGeom>
        </p:spPr>
      </p:pic>
      <p:sp>
        <p:nvSpPr>
          <p:cNvPr id="8" name="TextBox 7"/>
          <p:cNvSpPr txBox="1"/>
          <p:nvPr/>
        </p:nvSpPr>
        <p:spPr>
          <a:xfrm>
            <a:off x="7499753" y="5852929"/>
            <a:ext cx="1374094" cy="307777"/>
          </a:xfrm>
          <a:prstGeom prst="rect">
            <a:avLst/>
          </a:prstGeom>
          <a:noFill/>
        </p:spPr>
        <p:txBody>
          <a:bodyPr wrap="none" rtlCol="0">
            <a:spAutoFit/>
          </a:bodyPr>
          <a:lstStyle/>
          <a:p>
            <a:r>
              <a:rPr lang="en-US" sz="1400" b="1" dirty="0" smtClean="0">
                <a:solidFill>
                  <a:schemeClr val="bg1"/>
                </a:solidFill>
              </a:rPr>
              <a:t>by</a:t>
            </a:r>
            <a:r>
              <a:rPr lang="en-US" sz="1400" b="1" cap="all" dirty="0" smtClean="0">
                <a:solidFill>
                  <a:schemeClr val="bg1"/>
                </a:solidFill>
              </a:rPr>
              <a:t> J</a:t>
            </a:r>
            <a:r>
              <a:rPr lang="en-US" sz="1400" b="1" cap="all" dirty="0">
                <a:solidFill>
                  <a:schemeClr val="bg1"/>
                </a:solidFill>
              </a:rPr>
              <a:t>. J. </a:t>
            </a:r>
            <a:r>
              <a:rPr lang="en-US" sz="1400" b="1" cap="all" dirty="0" smtClean="0">
                <a:solidFill>
                  <a:schemeClr val="bg1"/>
                </a:solidFill>
              </a:rPr>
              <a:t>SEMPÉ</a:t>
            </a:r>
            <a:endParaRPr lang="en-US" sz="1400" b="1" cap="all" dirty="0">
              <a:solidFill>
                <a:schemeClr val="bg1"/>
              </a:solidFill>
            </a:endParaRPr>
          </a:p>
        </p:txBody>
      </p:sp>
      <p:sp>
        <p:nvSpPr>
          <p:cNvPr id="4" name="Rectangle 3"/>
          <p:cNvSpPr/>
          <p:nvPr/>
        </p:nvSpPr>
        <p:spPr>
          <a:xfrm>
            <a:off x="0" y="0"/>
            <a:ext cx="7252138"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0" y="0"/>
            <a:ext cx="7252138"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0" y="0"/>
            <a:ext cx="7252138"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0" y="0"/>
            <a:ext cx="8412480"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38639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Citations (Incomplete)</a:t>
            </a:r>
            <a:endParaRPr lang="en-US" dirty="0"/>
          </a:p>
        </p:txBody>
      </p:sp>
      <p:sp>
        <p:nvSpPr>
          <p:cNvPr id="3" name="Content Placeholder 2"/>
          <p:cNvSpPr>
            <a:spLocks noGrp="1"/>
          </p:cNvSpPr>
          <p:nvPr>
            <p:ph idx="1"/>
          </p:nvPr>
        </p:nvSpPr>
        <p:spPr>
          <a:xfrm>
            <a:off x="628650" y="1263920"/>
            <a:ext cx="7886700" cy="4987927"/>
          </a:xfrm>
        </p:spPr>
        <p:txBody>
          <a:bodyPr/>
          <a:lstStyle/>
          <a:p>
            <a:pPr>
              <a:spcBef>
                <a:spcPts val="200"/>
              </a:spcBef>
            </a:pPr>
            <a:r>
              <a:rPr lang="en-US" sz="1100" dirty="0"/>
              <a:t>R Core Team (2017). R: A language and environment for statistical computing. </a:t>
            </a:r>
            <a:r>
              <a:rPr lang="en-US" sz="1100" dirty="0" smtClean="0"/>
              <a:t>R Foundation </a:t>
            </a:r>
            <a:r>
              <a:rPr lang="en-US" sz="1100" dirty="0"/>
              <a:t>for Statistical Computing, Vienna, Austria. </a:t>
            </a:r>
            <a:r>
              <a:rPr lang="en-US" sz="1100" dirty="0" smtClean="0"/>
              <a:t>URL </a:t>
            </a:r>
            <a:r>
              <a:rPr lang="en-US" sz="1100" dirty="0">
                <a:hlinkClick r:id="rId3"/>
              </a:rPr>
              <a:t>https://www.R-project.org</a:t>
            </a:r>
            <a:r>
              <a:rPr lang="en-US" sz="1100" dirty="0" smtClean="0">
                <a:hlinkClick r:id="rId3"/>
              </a:rPr>
              <a:t>/</a:t>
            </a:r>
            <a:r>
              <a:rPr lang="en-US" sz="1100" dirty="0" smtClean="0"/>
              <a:t> . </a:t>
            </a:r>
            <a:r>
              <a:rPr lang="en-US" sz="1100" dirty="0"/>
              <a:t>R version 3.4.0 (2017-04-21) -- "You Stupid Darkness"  </a:t>
            </a:r>
          </a:p>
          <a:p>
            <a:pPr>
              <a:spcBef>
                <a:spcPts val="200"/>
              </a:spcBef>
            </a:pPr>
            <a:r>
              <a:rPr lang="en-US" sz="1100" dirty="0" err="1"/>
              <a:t>Taiyun</a:t>
            </a:r>
            <a:r>
              <a:rPr lang="en-US" sz="1100" dirty="0"/>
              <a:t> Wei and </a:t>
            </a:r>
            <a:r>
              <a:rPr lang="en-US" sz="1100" dirty="0" err="1"/>
              <a:t>Viliam</a:t>
            </a:r>
            <a:r>
              <a:rPr lang="en-US" sz="1100" dirty="0"/>
              <a:t> </a:t>
            </a:r>
            <a:r>
              <a:rPr lang="en-US" sz="1100" dirty="0" err="1"/>
              <a:t>Simko</a:t>
            </a:r>
            <a:r>
              <a:rPr lang="en-US" sz="1100" dirty="0"/>
              <a:t> (2016). </a:t>
            </a:r>
            <a:r>
              <a:rPr lang="en-US" sz="1100" dirty="0" err="1"/>
              <a:t>corrplot</a:t>
            </a:r>
            <a:r>
              <a:rPr lang="en-US" sz="1100" dirty="0"/>
              <a:t>: Visualization of a </a:t>
            </a:r>
            <a:r>
              <a:rPr lang="en-US" sz="1100" dirty="0" smtClean="0"/>
              <a:t>Correlation Matrix</a:t>
            </a:r>
            <a:r>
              <a:rPr lang="en-US" sz="1100" dirty="0"/>
              <a:t>. R package version 0.77. </a:t>
            </a:r>
            <a:r>
              <a:rPr lang="en-US" sz="1100" dirty="0">
                <a:hlinkClick r:id="rId4"/>
              </a:rPr>
              <a:t>https://</a:t>
            </a:r>
            <a:r>
              <a:rPr lang="en-US" sz="1100" dirty="0" smtClean="0">
                <a:hlinkClick r:id="rId4"/>
              </a:rPr>
              <a:t>CRAN.R-project.org/package=corrplot</a:t>
            </a:r>
            <a:r>
              <a:rPr lang="en-US" sz="1100" dirty="0" smtClean="0"/>
              <a:t> </a:t>
            </a:r>
            <a:endParaRPr lang="en-US" sz="1100" dirty="0"/>
          </a:p>
          <a:p>
            <a:pPr>
              <a:spcBef>
                <a:spcPts val="200"/>
              </a:spcBef>
            </a:pPr>
            <a:r>
              <a:rPr lang="en-US" sz="1100" dirty="0" err="1"/>
              <a:t>Pebesma</a:t>
            </a:r>
            <a:r>
              <a:rPr lang="en-US" sz="1100" dirty="0"/>
              <a:t>, E.J., R.S. </a:t>
            </a:r>
            <a:r>
              <a:rPr lang="en-US" sz="1100" dirty="0" err="1"/>
              <a:t>Bivand</a:t>
            </a:r>
            <a:r>
              <a:rPr lang="en-US" sz="1100" dirty="0"/>
              <a:t>, 2005. Classes and methods for spatial data in R. </a:t>
            </a:r>
            <a:r>
              <a:rPr lang="en-US" sz="1100" dirty="0" smtClean="0"/>
              <a:t>R News </a:t>
            </a:r>
            <a:r>
              <a:rPr lang="en-US" sz="1100" dirty="0"/>
              <a:t>5 (2), </a:t>
            </a:r>
            <a:r>
              <a:rPr lang="en-US" sz="1100" dirty="0">
                <a:hlinkClick r:id="rId5"/>
              </a:rPr>
              <a:t>https://cran.r-project.org/doc/Rnews</a:t>
            </a:r>
            <a:r>
              <a:rPr lang="en-US" sz="1100" dirty="0" smtClean="0">
                <a:hlinkClick r:id="rId5"/>
              </a:rPr>
              <a:t>/</a:t>
            </a:r>
            <a:r>
              <a:rPr lang="en-US" sz="1100" dirty="0" smtClean="0"/>
              <a:t> .</a:t>
            </a:r>
            <a:endParaRPr lang="en-US" sz="1100" dirty="0"/>
          </a:p>
          <a:p>
            <a:pPr>
              <a:spcBef>
                <a:spcPts val="200"/>
              </a:spcBef>
            </a:pPr>
            <a:r>
              <a:rPr lang="en-US" sz="1100" dirty="0" smtClean="0"/>
              <a:t>Roger </a:t>
            </a:r>
            <a:r>
              <a:rPr lang="en-US" sz="1100" dirty="0"/>
              <a:t>S. </a:t>
            </a:r>
            <a:r>
              <a:rPr lang="en-US" sz="1100" dirty="0" err="1"/>
              <a:t>Bivand</a:t>
            </a:r>
            <a:r>
              <a:rPr lang="en-US" sz="1100" dirty="0"/>
              <a:t>, </a:t>
            </a:r>
            <a:r>
              <a:rPr lang="en-US" sz="1100" dirty="0" err="1"/>
              <a:t>Edzer</a:t>
            </a:r>
            <a:r>
              <a:rPr lang="en-US" sz="1100" dirty="0"/>
              <a:t> </a:t>
            </a:r>
            <a:r>
              <a:rPr lang="en-US" sz="1100" dirty="0" err="1"/>
              <a:t>Pebesma</a:t>
            </a:r>
            <a:r>
              <a:rPr lang="en-US" sz="1100" dirty="0"/>
              <a:t>, </a:t>
            </a:r>
            <a:r>
              <a:rPr lang="en-US" sz="1100" dirty="0" err="1"/>
              <a:t>Virgilio</a:t>
            </a:r>
            <a:r>
              <a:rPr lang="en-US" sz="1100" dirty="0"/>
              <a:t> Gomez-Rubio, 2013. Applied </a:t>
            </a:r>
            <a:r>
              <a:rPr lang="en-US" sz="1100" dirty="0" smtClean="0"/>
              <a:t>spatial data </a:t>
            </a:r>
            <a:r>
              <a:rPr lang="en-US" sz="1100" dirty="0"/>
              <a:t>analysis with R, Second edition. Springer, NY. </a:t>
            </a:r>
            <a:r>
              <a:rPr lang="en-US" sz="1100" dirty="0">
                <a:hlinkClick r:id="rId6"/>
              </a:rPr>
              <a:t>http://www.asdar-book.org</a:t>
            </a:r>
            <a:r>
              <a:rPr lang="en-US" sz="1100" dirty="0" smtClean="0">
                <a:hlinkClick r:id="rId6"/>
              </a:rPr>
              <a:t>/</a:t>
            </a:r>
            <a:r>
              <a:rPr lang="en-US" sz="1100" dirty="0" smtClean="0"/>
              <a:t> </a:t>
            </a:r>
            <a:endParaRPr lang="en-US" sz="1100" dirty="0"/>
          </a:p>
          <a:p>
            <a:pPr>
              <a:spcBef>
                <a:spcPts val="200"/>
              </a:spcBef>
            </a:pPr>
            <a:r>
              <a:rPr lang="en-US" sz="1100" dirty="0"/>
              <a:t>Terry </a:t>
            </a:r>
            <a:r>
              <a:rPr lang="en-US" sz="1100" dirty="0" err="1"/>
              <a:t>Therneau</a:t>
            </a:r>
            <a:r>
              <a:rPr lang="en-US" sz="1100" dirty="0"/>
              <a:t>, Beth Atkinson and Brian Ripley (2017). </a:t>
            </a:r>
            <a:r>
              <a:rPr lang="en-US" sz="1100" dirty="0" err="1"/>
              <a:t>rpart</a:t>
            </a:r>
            <a:r>
              <a:rPr lang="en-US" sz="1100" dirty="0"/>
              <a:t>: </a:t>
            </a:r>
            <a:r>
              <a:rPr lang="en-US" sz="1100" dirty="0" smtClean="0"/>
              <a:t>Recursive Partitioning </a:t>
            </a:r>
            <a:r>
              <a:rPr lang="en-US" sz="1100" dirty="0"/>
              <a:t>and Regression Trees. R package version </a:t>
            </a:r>
            <a:r>
              <a:rPr lang="en-US" sz="1100" dirty="0" smtClean="0"/>
              <a:t>4.1-11. </a:t>
            </a:r>
            <a:r>
              <a:rPr lang="en-US" sz="1100" dirty="0" smtClean="0">
                <a:hlinkClick r:id="rId7"/>
              </a:rPr>
              <a:t>https</a:t>
            </a:r>
            <a:r>
              <a:rPr lang="en-US" sz="1100" dirty="0">
                <a:hlinkClick r:id="rId7"/>
              </a:rPr>
              <a:t>://</a:t>
            </a:r>
            <a:r>
              <a:rPr lang="en-US" sz="1100" dirty="0" smtClean="0">
                <a:hlinkClick r:id="rId7"/>
              </a:rPr>
              <a:t>CRAN.R-project.org/package=rpart</a:t>
            </a:r>
            <a:r>
              <a:rPr lang="en-US" sz="1100" dirty="0" smtClean="0"/>
              <a:t> </a:t>
            </a:r>
            <a:endParaRPr lang="en-US" sz="1100" dirty="0"/>
          </a:p>
          <a:p>
            <a:pPr>
              <a:spcBef>
                <a:spcPts val="200"/>
              </a:spcBef>
            </a:pPr>
            <a:r>
              <a:rPr lang="en-US" sz="1100" dirty="0"/>
              <a:t>A. </a:t>
            </a:r>
            <a:r>
              <a:rPr lang="en-US" sz="1100" dirty="0" err="1"/>
              <a:t>Liaw</a:t>
            </a:r>
            <a:r>
              <a:rPr lang="en-US" sz="1100" dirty="0"/>
              <a:t> and M. Wiener (2002). Classification and Regression by </a:t>
            </a:r>
            <a:r>
              <a:rPr lang="en-US" sz="1100" dirty="0" err="1"/>
              <a:t>randomForest</a:t>
            </a:r>
            <a:r>
              <a:rPr lang="en-US" sz="1100" dirty="0"/>
              <a:t>. </a:t>
            </a:r>
            <a:r>
              <a:rPr lang="en-US" sz="1100" dirty="0" smtClean="0"/>
              <a:t>R News </a:t>
            </a:r>
            <a:r>
              <a:rPr lang="en-US" sz="1100" dirty="0"/>
              <a:t>2(3), 18--22</a:t>
            </a:r>
            <a:r>
              <a:rPr lang="en-US" sz="1100" dirty="0" smtClean="0"/>
              <a:t>. </a:t>
            </a:r>
          </a:p>
          <a:p>
            <a:pPr>
              <a:spcBef>
                <a:spcPts val="200"/>
              </a:spcBef>
            </a:pPr>
            <a:r>
              <a:rPr lang="en-US" sz="1100" dirty="0"/>
              <a:t>Robert J. </a:t>
            </a:r>
            <a:r>
              <a:rPr lang="en-US" sz="1100" dirty="0" err="1"/>
              <a:t>Hijmans</a:t>
            </a:r>
            <a:r>
              <a:rPr lang="en-US" sz="1100" dirty="0"/>
              <a:t> (2016). raster: Geographic Data Analysis and Modeling. R package version 2.5-8. </a:t>
            </a:r>
            <a:r>
              <a:rPr lang="en-US" sz="1100" dirty="0">
                <a:hlinkClick r:id="rId8"/>
              </a:rPr>
              <a:t>https://</a:t>
            </a:r>
            <a:r>
              <a:rPr lang="en-US" sz="1100" dirty="0" smtClean="0">
                <a:hlinkClick r:id="rId8"/>
              </a:rPr>
              <a:t>CRAN.R-project.org/package=raster</a:t>
            </a:r>
            <a:r>
              <a:rPr lang="en-US" sz="1100" dirty="0" smtClean="0"/>
              <a:t> </a:t>
            </a:r>
            <a:endParaRPr lang="en-US" sz="1100" dirty="0"/>
          </a:p>
          <a:p>
            <a:pPr>
              <a:spcBef>
                <a:spcPts val="200"/>
              </a:spcBef>
            </a:pPr>
            <a:r>
              <a:rPr lang="en-US" sz="1100" dirty="0"/>
              <a:t>Roger </a:t>
            </a:r>
            <a:r>
              <a:rPr lang="en-US" sz="1100" dirty="0" err="1"/>
              <a:t>Bivand</a:t>
            </a:r>
            <a:r>
              <a:rPr lang="en-US" sz="1100" dirty="0"/>
              <a:t> and Colin </a:t>
            </a:r>
            <a:r>
              <a:rPr lang="en-US" sz="1100" dirty="0" err="1"/>
              <a:t>Rundel</a:t>
            </a:r>
            <a:r>
              <a:rPr lang="en-US" sz="1100" dirty="0"/>
              <a:t> (2017). </a:t>
            </a:r>
            <a:r>
              <a:rPr lang="en-US" sz="1100" dirty="0" err="1"/>
              <a:t>rgeos</a:t>
            </a:r>
            <a:r>
              <a:rPr lang="en-US" sz="1100" dirty="0"/>
              <a:t>: Interface to Geometry Engine - Open Source (GEOS). R package version 0.3-23. </a:t>
            </a:r>
            <a:r>
              <a:rPr lang="en-US" sz="1100" dirty="0">
                <a:hlinkClick r:id="rId9"/>
              </a:rPr>
              <a:t>https://</a:t>
            </a:r>
            <a:r>
              <a:rPr lang="en-US" sz="1100" dirty="0" smtClean="0">
                <a:hlinkClick r:id="rId9"/>
              </a:rPr>
              <a:t>CRAN.R-project.org/package=rgeos</a:t>
            </a:r>
            <a:r>
              <a:rPr lang="en-US" sz="1100" dirty="0" smtClean="0"/>
              <a:t> </a:t>
            </a:r>
            <a:endParaRPr lang="en-US" sz="1100" dirty="0"/>
          </a:p>
          <a:p>
            <a:pPr>
              <a:spcBef>
                <a:spcPts val="200"/>
              </a:spcBef>
            </a:pPr>
            <a:r>
              <a:rPr lang="en-US" sz="1100" dirty="0"/>
              <a:t>Roger </a:t>
            </a:r>
            <a:r>
              <a:rPr lang="en-US" sz="1100" dirty="0" err="1"/>
              <a:t>Bivand</a:t>
            </a:r>
            <a:r>
              <a:rPr lang="en-US" sz="1100" dirty="0"/>
              <a:t>, Tim </a:t>
            </a:r>
            <a:r>
              <a:rPr lang="en-US" sz="1100" dirty="0" err="1"/>
              <a:t>Keitt</a:t>
            </a:r>
            <a:r>
              <a:rPr lang="en-US" sz="1100" dirty="0"/>
              <a:t> and Barry </a:t>
            </a:r>
            <a:r>
              <a:rPr lang="en-US" sz="1100" dirty="0" err="1"/>
              <a:t>Rowlingson</a:t>
            </a:r>
            <a:r>
              <a:rPr lang="en-US" sz="1100" dirty="0"/>
              <a:t> (2017). </a:t>
            </a:r>
            <a:r>
              <a:rPr lang="en-US" sz="1100" dirty="0" err="1"/>
              <a:t>rgdal</a:t>
            </a:r>
            <a:r>
              <a:rPr lang="en-US" sz="1100" dirty="0"/>
              <a:t>: Bindings for the Geospatial Data Abstraction Library. R package version 1.2-7. </a:t>
            </a:r>
            <a:r>
              <a:rPr lang="en-US" sz="1100" dirty="0">
                <a:hlinkClick r:id="rId10"/>
              </a:rPr>
              <a:t>https://</a:t>
            </a:r>
            <a:r>
              <a:rPr lang="en-US" sz="1100" dirty="0" smtClean="0">
                <a:hlinkClick r:id="rId10"/>
              </a:rPr>
              <a:t>CRAN.R-project.org/package=rgdal</a:t>
            </a:r>
            <a:r>
              <a:rPr lang="en-US" sz="1100" dirty="0" smtClean="0"/>
              <a:t> </a:t>
            </a:r>
            <a:endParaRPr lang="en-US" sz="1100" dirty="0"/>
          </a:p>
          <a:p>
            <a:pPr>
              <a:spcBef>
                <a:spcPts val="200"/>
              </a:spcBef>
            </a:pPr>
            <a:r>
              <a:rPr lang="en-US" sz="1100" dirty="0"/>
              <a:t>Edmund M. Hart and </a:t>
            </a:r>
            <a:r>
              <a:rPr lang="en-US" sz="1100" dirty="0" err="1"/>
              <a:t>Kendon</a:t>
            </a:r>
            <a:r>
              <a:rPr lang="en-US" sz="1100" dirty="0"/>
              <a:t> Bell (2015) prism: Download data from the Oregon prism project. R package version 0.0.6 </a:t>
            </a:r>
            <a:r>
              <a:rPr lang="en-US" sz="1100" dirty="0">
                <a:hlinkClick r:id="rId11"/>
              </a:rPr>
              <a:t>http://</a:t>
            </a:r>
            <a:r>
              <a:rPr lang="en-US" sz="1100" dirty="0" smtClean="0">
                <a:hlinkClick r:id="rId11"/>
              </a:rPr>
              <a:t>github.com/ropensci/prism</a:t>
            </a:r>
            <a:r>
              <a:rPr lang="en-US" sz="1100" dirty="0" smtClean="0"/>
              <a:t>  </a:t>
            </a:r>
            <a:r>
              <a:rPr lang="en-US" sz="1100" dirty="0"/>
              <a:t>DOI: </a:t>
            </a:r>
            <a:r>
              <a:rPr lang="en-US" sz="1100" dirty="0" smtClean="0"/>
              <a:t>10.5281/zenodo.33663 </a:t>
            </a:r>
            <a:endParaRPr lang="en-US" sz="1100" dirty="0"/>
          </a:p>
          <a:p>
            <a:pPr>
              <a:spcBef>
                <a:spcPts val="200"/>
              </a:spcBef>
            </a:pPr>
            <a:r>
              <a:rPr lang="en-US" sz="1100" dirty="0"/>
              <a:t>USDA-NRCS Soil Survey Staff (2016). </a:t>
            </a:r>
            <a:r>
              <a:rPr lang="en-US" sz="1100" dirty="0" err="1"/>
              <a:t>sharpshootR</a:t>
            </a:r>
            <a:r>
              <a:rPr lang="en-US" sz="1100" dirty="0"/>
              <a:t>: A Soil Survey Toolkit. R package version 1.0. </a:t>
            </a:r>
            <a:r>
              <a:rPr lang="en-US" sz="1100" dirty="0">
                <a:hlinkClick r:id="rId12"/>
              </a:rPr>
              <a:t>https://</a:t>
            </a:r>
            <a:r>
              <a:rPr lang="en-US" sz="1100" dirty="0" smtClean="0">
                <a:hlinkClick r:id="rId12"/>
              </a:rPr>
              <a:t>CRAN.R-project.org/package=sharpshootR</a:t>
            </a:r>
            <a:r>
              <a:rPr lang="en-US" sz="1100" dirty="0" smtClean="0"/>
              <a:t> </a:t>
            </a:r>
            <a:endParaRPr lang="en-US" sz="1100" dirty="0"/>
          </a:p>
          <a:p>
            <a:pPr>
              <a:spcBef>
                <a:spcPts val="200"/>
              </a:spcBef>
            </a:pPr>
            <a:r>
              <a:rPr lang="en-US" sz="1100" dirty="0"/>
              <a:t>Hadley Wickham (2007). Reshaping Data with the reshape Package. Journal of Statistical Software, 21(12), 1-20. URL </a:t>
            </a:r>
            <a:r>
              <a:rPr lang="en-US" sz="1100" dirty="0">
                <a:hlinkClick r:id="rId13"/>
              </a:rPr>
              <a:t>http://www.jstatsoft.org/v21/i12</a:t>
            </a:r>
            <a:r>
              <a:rPr lang="en-US" sz="1100" dirty="0" smtClean="0">
                <a:hlinkClick r:id="rId13"/>
              </a:rPr>
              <a:t>/</a:t>
            </a:r>
            <a:r>
              <a:rPr lang="en-US" sz="1100" dirty="0" smtClean="0"/>
              <a:t> .</a:t>
            </a:r>
          </a:p>
          <a:p>
            <a:pPr>
              <a:spcBef>
                <a:spcPts val="200"/>
              </a:spcBef>
            </a:pPr>
            <a:r>
              <a:rPr lang="en-US" sz="1100" dirty="0"/>
              <a:t>Nathaniel W. Chaney, Eric F. Wood, Alexander B. </a:t>
            </a:r>
            <a:r>
              <a:rPr lang="en-US" sz="1100" dirty="0" err="1"/>
              <a:t>McBratney</a:t>
            </a:r>
            <a:r>
              <a:rPr lang="en-US" sz="1100" dirty="0"/>
              <a:t>, Jonathan W. Hempel, Travis W. </a:t>
            </a:r>
            <a:r>
              <a:rPr lang="en-US" sz="1100" dirty="0" err="1"/>
              <a:t>Nauman</a:t>
            </a:r>
            <a:r>
              <a:rPr lang="en-US" sz="1100" dirty="0"/>
              <a:t>, Colby W. </a:t>
            </a:r>
            <a:r>
              <a:rPr lang="en-US" sz="1100" dirty="0" err="1"/>
              <a:t>Brungard</a:t>
            </a:r>
            <a:r>
              <a:rPr lang="en-US" sz="1100" dirty="0"/>
              <a:t>, Nathan P. </a:t>
            </a:r>
            <a:r>
              <a:rPr lang="en-US" sz="1100" dirty="0" err="1"/>
              <a:t>Odgers</a:t>
            </a:r>
            <a:r>
              <a:rPr lang="en-US" sz="1100" dirty="0"/>
              <a:t>, POLARIS: A 30-meter probabilistic soil series map of the contiguous United States, </a:t>
            </a:r>
            <a:r>
              <a:rPr lang="en-US" sz="1100" dirty="0" err="1"/>
              <a:t>Geoderma</a:t>
            </a:r>
            <a:r>
              <a:rPr lang="en-US" sz="1100" dirty="0"/>
              <a:t>, Volume 274, 15 July 2016, Pages 54-67, ISSN </a:t>
            </a:r>
            <a:r>
              <a:rPr lang="en-US" sz="1100" dirty="0" smtClean="0"/>
              <a:t>0016-7061, </a:t>
            </a:r>
            <a:r>
              <a:rPr lang="en-US" sz="1100" dirty="0" smtClean="0">
                <a:hlinkClick r:id="rId14"/>
              </a:rPr>
              <a:t>https</a:t>
            </a:r>
            <a:r>
              <a:rPr lang="en-US" sz="1100" dirty="0">
                <a:hlinkClick r:id="rId14"/>
              </a:rPr>
              <a:t>://doi.org/10.1016/j.geoderma.2016.03.025</a:t>
            </a:r>
            <a:r>
              <a:rPr lang="en-US" sz="1100" dirty="0" smtClean="0"/>
              <a:t>. </a:t>
            </a:r>
          </a:p>
          <a:p>
            <a:pPr>
              <a:spcBef>
                <a:spcPts val="200"/>
              </a:spcBef>
            </a:pPr>
            <a:r>
              <a:rPr lang="en-US" sz="1100" dirty="0"/>
              <a:t>Flint, L. E., Flint, A. L., Thorne, J. H., &amp; Boynton, R. (2013). Fine-scale hydrologic modeling for regional landscape applications: the California Basin Characterization Model development and performance. Ecological Processes, 2(1), 25. </a:t>
            </a:r>
            <a:r>
              <a:rPr lang="en-US" sz="1100" dirty="0">
                <a:hlinkClick r:id="rId15"/>
              </a:rPr>
              <a:t>https://ecologicalprocesses.springeropen.com/articles/10.1186/2192-1709-2-</a:t>
            </a:r>
            <a:r>
              <a:rPr lang="en-US" sz="1100" dirty="0" smtClean="0">
                <a:hlinkClick r:id="rId15"/>
              </a:rPr>
              <a:t>25</a:t>
            </a:r>
            <a:r>
              <a:rPr lang="en-US" sz="1100" dirty="0" smtClean="0"/>
              <a:t> </a:t>
            </a:r>
          </a:p>
          <a:p>
            <a:pPr>
              <a:spcBef>
                <a:spcPts val="200"/>
              </a:spcBef>
            </a:pPr>
            <a:endParaRPr lang="en-US" sz="1100" dirty="0" smtClean="0"/>
          </a:p>
          <a:p>
            <a:pPr>
              <a:spcBef>
                <a:spcPts val="200"/>
              </a:spcBef>
            </a:pPr>
            <a:endParaRPr lang="en-US" sz="1100" dirty="0" smtClean="0"/>
          </a:p>
        </p:txBody>
      </p:sp>
      <p:sp>
        <p:nvSpPr>
          <p:cNvPr id="4" name="Rectangle 3"/>
          <p:cNvSpPr/>
          <p:nvPr/>
        </p:nvSpPr>
        <p:spPr>
          <a:xfrm>
            <a:off x="0" y="0"/>
            <a:ext cx="7567448"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0" y="0"/>
            <a:ext cx="7567448"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0" y="0"/>
            <a:ext cx="7567448"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0"/>
            <a:ext cx="8778240"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39542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Questions?</a:t>
            </a:r>
            <a:endParaRPr lang="en-US" dirty="0"/>
          </a:p>
        </p:txBody>
      </p:sp>
      <p:pic>
        <p:nvPicPr>
          <p:cNvPr id="6" name="Picture 2" descr="Image result for sempe rain"/>
          <p:cNvPicPr>
            <a:picLocks noChangeAspect="1" noChangeArrowheads="1"/>
          </p:cNvPicPr>
          <p:nvPr/>
        </p:nvPicPr>
        <p:blipFill rotWithShape="1">
          <a:blip r:embed="rId2">
            <a:extLst>
              <a:ext uri="{28A0092B-C50C-407E-A947-70E740481C1C}">
                <a14:useLocalDpi xmlns:a14="http://schemas.microsoft.com/office/drawing/2010/main" val="0"/>
              </a:ext>
            </a:extLst>
          </a:blip>
          <a:srcRect l="8277" t="20307" r="4791" b="4377"/>
          <a:stretch/>
        </p:blipFill>
        <p:spPr bwMode="auto">
          <a:xfrm>
            <a:off x="2668169" y="1690688"/>
            <a:ext cx="3847031" cy="4443984"/>
          </a:xfrm>
          <a:prstGeom prst="rect">
            <a:avLst/>
          </a:prstGeom>
          <a:noFill/>
          <a:effectLst>
            <a:softEdge rad="0"/>
          </a:effectLst>
          <a:extLst>
            <a:ext uri="{909E8E84-426E-40dd-AFC4-6F175D3DCCD1}">
              <a14:hiddenFill xmlns="" xmlns:a14="http://schemas.microsoft.com/office/drawing/2010/main">
                <a:solidFill>
                  <a:srgbClr val="FFFFFF"/>
                </a:solidFill>
              </a14:hiddenFill>
            </a:ext>
          </a:extLst>
        </p:spPr>
      </p:pic>
      <p:sp>
        <p:nvSpPr>
          <p:cNvPr id="7" name="TextBox 6"/>
          <p:cNvSpPr txBox="1"/>
          <p:nvPr/>
        </p:nvSpPr>
        <p:spPr>
          <a:xfrm>
            <a:off x="5369520" y="5826895"/>
            <a:ext cx="1165704" cy="307777"/>
          </a:xfrm>
          <a:prstGeom prst="rect">
            <a:avLst/>
          </a:prstGeom>
          <a:noFill/>
        </p:spPr>
        <p:txBody>
          <a:bodyPr wrap="none" rtlCol="0">
            <a:spAutoFit/>
          </a:bodyPr>
          <a:lstStyle/>
          <a:p>
            <a:r>
              <a:rPr lang="en-US" sz="1400" b="1" dirty="0">
                <a:solidFill>
                  <a:schemeClr val="bg1">
                    <a:lumMod val="65000"/>
                  </a:schemeClr>
                </a:solidFill>
              </a:rPr>
              <a:t>b</a:t>
            </a:r>
            <a:r>
              <a:rPr lang="en-US" sz="1400" b="1" dirty="0" smtClean="0">
                <a:solidFill>
                  <a:schemeClr val="bg1">
                    <a:lumMod val="65000"/>
                  </a:schemeClr>
                </a:solidFill>
              </a:rPr>
              <a:t>y A. GETZ</a:t>
            </a:r>
            <a:endParaRPr lang="en-US" sz="1400" b="1" dirty="0">
              <a:solidFill>
                <a:schemeClr val="bg1">
                  <a:lumMod val="65000"/>
                </a:schemeClr>
              </a:solidFill>
            </a:endParaRPr>
          </a:p>
        </p:txBody>
      </p:sp>
      <p:pic>
        <p:nvPicPr>
          <p:cNvPr id="8" name="Picture 7"/>
          <p:cNvPicPr>
            <a:picLocks noChangeAspect="1"/>
          </p:cNvPicPr>
          <p:nvPr/>
        </p:nvPicPr>
        <p:blipFill rotWithShape="1">
          <a:blip r:embed="rId3" cstate="email">
            <a:extLst>
              <a:ext uri="{28A0092B-C50C-407E-A947-70E740481C1C}">
                <a14:useLocalDpi xmlns:a14="http://schemas.microsoft.com/office/drawing/2010/main" val="0"/>
              </a:ext>
            </a:extLst>
          </a:blip>
          <a:srcRect l="3842" t="13447" r="39416"/>
          <a:stretch/>
        </p:blipFill>
        <p:spPr>
          <a:xfrm>
            <a:off x="351303" y="6336177"/>
            <a:ext cx="5188468" cy="521823"/>
          </a:xfrm>
          <a:prstGeom prst="rect">
            <a:avLst/>
          </a:prstGeom>
        </p:spPr>
      </p:pic>
      <p:sp>
        <p:nvSpPr>
          <p:cNvPr id="3" name="Rectangle 2"/>
          <p:cNvSpPr/>
          <p:nvPr/>
        </p:nvSpPr>
        <p:spPr>
          <a:xfrm>
            <a:off x="0" y="0"/>
            <a:ext cx="7882758"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0" y="0"/>
            <a:ext cx="7882758"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0" y="0"/>
            <a:ext cx="7882758"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549045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759039" y="1680136"/>
            <a:ext cx="4114807" cy="4480567"/>
          </a:xfrm>
          <a:prstGeom prst="rect">
            <a:avLst/>
          </a:prstGeom>
          <a:ln>
            <a:solidFill>
              <a:srgbClr val="C99700"/>
            </a:solidFill>
          </a:ln>
        </p:spPr>
      </p:pic>
      <p:sp>
        <p:nvSpPr>
          <p:cNvPr id="2" name="Title 1"/>
          <p:cNvSpPr>
            <a:spLocks noGrp="1"/>
          </p:cNvSpPr>
          <p:nvPr>
            <p:ph type="title"/>
          </p:nvPr>
        </p:nvSpPr>
        <p:spPr/>
        <p:txBody>
          <a:bodyPr/>
          <a:lstStyle/>
          <a:p>
            <a:r>
              <a:rPr lang="en-US" dirty="0" smtClean="0"/>
              <a:t>Merced River</a:t>
            </a:r>
            <a:endParaRPr lang="en-US" dirty="0"/>
          </a:p>
        </p:txBody>
      </p:sp>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68088" y="1680135"/>
            <a:ext cx="4114807" cy="4480567"/>
          </a:xfrm>
          <a:prstGeom prst="rect">
            <a:avLst/>
          </a:prstGeom>
          <a:ln>
            <a:solidFill>
              <a:srgbClr val="C99700"/>
            </a:solidFill>
          </a:ln>
        </p:spPr>
      </p:pic>
      <p:sp>
        <p:nvSpPr>
          <p:cNvPr id="3" name="Rectangle 2"/>
          <p:cNvSpPr/>
          <p:nvPr/>
        </p:nvSpPr>
        <p:spPr>
          <a:xfrm>
            <a:off x="0" y="0"/>
            <a:ext cx="8198069"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0" y="0"/>
            <a:ext cx="8198069"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0"/>
            <a:ext cx="8198069"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6861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Relevant(?!) </a:t>
            </a:r>
            <a:r>
              <a:rPr lang="en-US" dirty="0" err="1" smtClean="0"/>
              <a:t>xkcd</a:t>
            </a:r>
            <a:endParaRPr lang="en-US" dirty="0"/>
          </a:p>
        </p:txBody>
      </p:sp>
      <p:pic>
        <p:nvPicPr>
          <p:cNvPr id="5" name="Content Placeholder 4"/>
          <p:cNvPicPr>
            <a:picLocks noGrp="1" noChangeAspect="1"/>
          </p:cNvPicPr>
          <p:nvPr>
            <p:ph idx="1"/>
          </p:nvPr>
        </p:nvPicPr>
        <p:blipFill>
          <a:blip r:embed="rId3"/>
          <a:stretch>
            <a:fillRect/>
          </a:stretch>
        </p:blipFill>
        <p:spPr>
          <a:xfrm>
            <a:off x="621535" y="1680656"/>
            <a:ext cx="3787849" cy="4482118"/>
          </a:xfrm>
          <a:prstGeom prst="rect">
            <a:avLst/>
          </a:prstGeom>
        </p:spPr>
      </p:pic>
      <p:pic>
        <p:nvPicPr>
          <p:cNvPr id="4" name="Picture 3"/>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759039" y="1680137"/>
            <a:ext cx="4114808" cy="4480569"/>
          </a:xfrm>
          <a:prstGeom prst="rect">
            <a:avLst/>
          </a:prstGeom>
          <a:ln>
            <a:solidFill>
              <a:srgbClr val="C99700"/>
            </a:solidFill>
          </a:ln>
        </p:spPr>
      </p:pic>
      <p:sp>
        <p:nvSpPr>
          <p:cNvPr id="6" name="TextBox 5"/>
          <p:cNvSpPr txBox="1"/>
          <p:nvPr/>
        </p:nvSpPr>
        <p:spPr>
          <a:xfrm>
            <a:off x="6776400" y="5745279"/>
            <a:ext cx="1580882" cy="307777"/>
          </a:xfrm>
          <a:prstGeom prst="rect">
            <a:avLst/>
          </a:prstGeom>
          <a:solidFill>
            <a:schemeClr val="bg1"/>
          </a:solidFill>
        </p:spPr>
        <p:txBody>
          <a:bodyPr wrap="none" rtlCol="0">
            <a:spAutoFit/>
          </a:bodyPr>
          <a:lstStyle/>
          <a:p>
            <a:r>
              <a:rPr lang="en-US" sz="1400" dirty="0" smtClean="0"/>
              <a:t>Goodness of Split</a:t>
            </a:r>
            <a:endParaRPr lang="en-US" sz="1400" dirty="0"/>
          </a:p>
        </p:txBody>
      </p:sp>
      <p:sp>
        <p:nvSpPr>
          <p:cNvPr id="3" name="Rectangle 2"/>
          <p:cNvSpPr/>
          <p:nvPr/>
        </p:nvSpPr>
        <p:spPr>
          <a:xfrm>
            <a:off x="0" y="0"/>
            <a:ext cx="8513380"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0"/>
            <a:ext cx="8513380"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0"/>
            <a:ext cx="8513380"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22239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628650" y="1708057"/>
            <a:ext cx="4583430" cy="4393659"/>
          </a:xfrm>
        </p:spPr>
        <p:txBody>
          <a:bodyPr/>
          <a:lstStyle/>
          <a:p>
            <a:pPr>
              <a:lnSpc>
                <a:spcPct val="100000"/>
              </a:lnSpc>
              <a:spcBef>
                <a:spcPts val="1200"/>
              </a:spcBef>
            </a:pPr>
            <a:r>
              <a:rPr lang="en-US" dirty="0" smtClean="0"/>
              <a:t>“We </a:t>
            </a:r>
            <a:r>
              <a:rPr lang="en-US" dirty="0"/>
              <a:t>are drowning in data and </a:t>
            </a:r>
            <a:r>
              <a:rPr lang="en-US" b="1" dirty="0">
                <a:solidFill>
                  <a:srgbClr val="C99700"/>
                </a:solidFill>
              </a:rPr>
              <a:t>starving</a:t>
            </a:r>
            <a:r>
              <a:rPr lang="en-US" dirty="0"/>
              <a:t> for </a:t>
            </a:r>
            <a:r>
              <a:rPr lang="en-US" dirty="0" smtClean="0"/>
              <a:t>knowledge” </a:t>
            </a:r>
            <a:r>
              <a:rPr lang="en-US" dirty="0"/>
              <a:t>–Rutherford D. Roger</a:t>
            </a:r>
            <a:endParaRPr lang="en-US" dirty="0" smtClean="0"/>
          </a:p>
          <a:p>
            <a:pPr>
              <a:lnSpc>
                <a:spcPct val="100000"/>
              </a:lnSpc>
              <a:spcBef>
                <a:spcPts val="1200"/>
              </a:spcBef>
            </a:pPr>
            <a:r>
              <a:rPr lang="en-US" dirty="0" smtClean="0"/>
              <a:t>Temperature </a:t>
            </a:r>
            <a:r>
              <a:rPr lang="en-US" b="1" dirty="0" smtClean="0">
                <a:solidFill>
                  <a:srgbClr val="C99700"/>
                </a:solidFill>
              </a:rPr>
              <a:t>models</a:t>
            </a:r>
            <a:r>
              <a:rPr lang="en-US" dirty="0" smtClean="0"/>
              <a:t>:</a:t>
            </a:r>
          </a:p>
          <a:p>
            <a:pPr lvl="1">
              <a:lnSpc>
                <a:spcPct val="100000"/>
              </a:lnSpc>
              <a:spcBef>
                <a:spcPts val="0"/>
              </a:spcBef>
            </a:pPr>
            <a:r>
              <a:rPr lang="en-US" sz="2200" dirty="0" smtClean="0"/>
              <a:t>mechanistic (process-based</a:t>
            </a:r>
            <a:r>
              <a:rPr lang="en-US" sz="2200" dirty="0"/>
              <a:t>) </a:t>
            </a:r>
          </a:p>
          <a:p>
            <a:pPr lvl="1">
              <a:lnSpc>
                <a:spcPct val="100000"/>
              </a:lnSpc>
              <a:spcBef>
                <a:spcPts val="0"/>
              </a:spcBef>
            </a:pPr>
            <a:r>
              <a:rPr lang="en-US" sz="2200" b="1" dirty="0" smtClean="0"/>
              <a:t>empirical (statistical)</a:t>
            </a:r>
          </a:p>
          <a:p>
            <a:pPr>
              <a:lnSpc>
                <a:spcPct val="100000"/>
              </a:lnSpc>
              <a:spcBef>
                <a:spcPts val="1200"/>
              </a:spcBef>
            </a:pPr>
            <a:r>
              <a:rPr lang="en-US" dirty="0" smtClean="0"/>
              <a:t>Aim: </a:t>
            </a:r>
            <a:r>
              <a:rPr lang="en-US" b="1" dirty="0" smtClean="0">
                <a:solidFill>
                  <a:srgbClr val="C99700"/>
                </a:solidFill>
              </a:rPr>
              <a:t>predict</a:t>
            </a:r>
            <a:r>
              <a:rPr lang="en-US" dirty="0" smtClean="0"/>
              <a:t> </a:t>
            </a:r>
            <a:r>
              <a:rPr lang="en-US" dirty="0"/>
              <a:t>the hourly streamflow temperatures </a:t>
            </a:r>
            <a:endParaRPr lang="en-US" dirty="0" smtClean="0"/>
          </a:p>
          <a:p>
            <a:pPr>
              <a:lnSpc>
                <a:spcPct val="100000"/>
              </a:lnSpc>
              <a:spcBef>
                <a:spcPts val="1200"/>
              </a:spcBef>
            </a:pPr>
            <a:r>
              <a:rPr lang="en-US" dirty="0" smtClean="0"/>
              <a:t>Make </a:t>
            </a:r>
            <a:r>
              <a:rPr lang="en-US" b="1" dirty="0" smtClean="0">
                <a:solidFill>
                  <a:srgbClr val="C99700"/>
                </a:solidFill>
              </a:rPr>
              <a:t>accurate</a:t>
            </a:r>
            <a:r>
              <a:rPr lang="en-US" dirty="0" smtClean="0"/>
              <a:t> predictions using random </a:t>
            </a:r>
            <a:r>
              <a:rPr lang="en-US" dirty="0" smtClean="0"/>
              <a:t>forests (empirical model)</a:t>
            </a:r>
            <a:endParaRPr lang="en-US" dirty="0" smtClean="0"/>
          </a:p>
        </p:txBody>
      </p:sp>
      <p:pic>
        <p:nvPicPr>
          <p:cNvPr id="27" name="Picture 26"/>
          <p:cNvPicPr>
            <a:picLocks noChangeAspect="1"/>
          </p:cNvPicPr>
          <p:nvPr/>
        </p:nvPicPr>
        <p:blipFill rotWithShape="1">
          <a:blip r:embed="rId3"/>
          <a:srcRect l="5902" t="16650"/>
          <a:stretch/>
        </p:blipFill>
        <p:spPr>
          <a:xfrm>
            <a:off x="5250426" y="1690688"/>
            <a:ext cx="3623421" cy="4474215"/>
          </a:xfrm>
          <a:prstGeom prst="rect">
            <a:avLst/>
          </a:prstGeom>
        </p:spPr>
      </p:pic>
      <p:sp>
        <p:nvSpPr>
          <p:cNvPr id="30" name="TextBox 29"/>
          <p:cNvSpPr txBox="1"/>
          <p:nvPr/>
        </p:nvSpPr>
        <p:spPr>
          <a:xfrm>
            <a:off x="7499753" y="5852929"/>
            <a:ext cx="1374094" cy="307777"/>
          </a:xfrm>
          <a:prstGeom prst="rect">
            <a:avLst/>
          </a:prstGeom>
          <a:noFill/>
        </p:spPr>
        <p:txBody>
          <a:bodyPr wrap="none" rtlCol="0">
            <a:spAutoFit/>
          </a:bodyPr>
          <a:lstStyle/>
          <a:p>
            <a:r>
              <a:rPr lang="en-US" sz="1400" b="1" dirty="0" smtClean="0">
                <a:solidFill>
                  <a:srgbClr val="C99700"/>
                </a:solidFill>
              </a:rPr>
              <a:t>by</a:t>
            </a:r>
            <a:r>
              <a:rPr lang="en-US" sz="1400" b="1" cap="all" dirty="0" smtClean="0">
                <a:solidFill>
                  <a:srgbClr val="C99700"/>
                </a:solidFill>
              </a:rPr>
              <a:t> J</a:t>
            </a:r>
            <a:r>
              <a:rPr lang="en-US" sz="1400" b="1" cap="all" dirty="0">
                <a:solidFill>
                  <a:srgbClr val="C99700"/>
                </a:solidFill>
              </a:rPr>
              <a:t>. J. </a:t>
            </a:r>
            <a:r>
              <a:rPr lang="en-US" sz="1400" b="1" cap="all" dirty="0" smtClean="0">
                <a:solidFill>
                  <a:srgbClr val="C99700"/>
                </a:solidFill>
              </a:rPr>
              <a:t>SEMPÉ</a:t>
            </a:r>
            <a:endParaRPr lang="en-US" sz="1400" b="1" cap="all" dirty="0">
              <a:solidFill>
                <a:srgbClr val="C99700"/>
              </a:solidFill>
            </a:endParaRPr>
          </a:p>
        </p:txBody>
      </p:sp>
      <p:sp>
        <p:nvSpPr>
          <p:cNvPr id="4" name="Rectangle 3"/>
          <p:cNvSpPr/>
          <p:nvPr/>
        </p:nvSpPr>
        <p:spPr>
          <a:xfrm>
            <a:off x="0" y="0"/>
            <a:ext cx="945931"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0" y="0"/>
            <a:ext cx="945931"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0" y="0"/>
            <a:ext cx="945931"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0"/>
            <a:ext cx="1097280"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5180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CART: Tree Size</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6FF5CE9-8F03-0F49-A9D4-F985494DA90A}" type="slidenum">
              <a:rPr lang="en-US" smtClean="0"/>
              <a:pPr/>
              <a:t>30</a:t>
            </a:fld>
            <a:endParaRPr lang="en-US"/>
          </a:p>
        </p:txBody>
      </p:sp>
      <p:pic>
        <p:nvPicPr>
          <p:cNvPr id="5" name="Picture 4"/>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493373" y="1535342"/>
            <a:ext cx="6157253" cy="4641621"/>
          </a:xfrm>
          <a:prstGeom prst="rect">
            <a:avLst/>
          </a:prstGeom>
          <a:ln>
            <a:solidFill>
              <a:srgbClr val="C99700"/>
            </a:solidFill>
          </a:ln>
        </p:spPr>
      </p:pic>
      <p:sp>
        <p:nvSpPr>
          <p:cNvPr id="6" name="Rectangle 5"/>
          <p:cNvSpPr/>
          <p:nvPr/>
        </p:nvSpPr>
        <p:spPr>
          <a:xfrm>
            <a:off x="0" y="0"/>
            <a:ext cx="8828690"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0"/>
            <a:ext cx="8828690"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0"/>
            <a:ext cx="8828690"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0224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648267044"/>
              </p:ext>
            </p:extLst>
          </p:nvPr>
        </p:nvGraphicFramePr>
        <p:xfrm>
          <a:off x="3887787" y="1533932"/>
          <a:ext cx="4627563" cy="4367212"/>
        </p:xfrm>
        <a:graphic>
          <a:graphicData uri="http://schemas.openxmlformats.org/presentationml/2006/ole">
            <mc:AlternateContent xmlns:mc="http://schemas.openxmlformats.org/markup-compatibility/2006">
              <mc:Choice xmlns:v="urn:schemas-microsoft-com:vml" Requires="v">
                <p:oleObj spid="_x0000_s1247" name="Document" r:id="rId4" imgW="3301831" imgH="3123872" progId="Word.Document.12">
                  <p:embed/>
                </p:oleObj>
              </mc:Choice>
              <mc:Fallback>
                <p:oleObj name="Document" r:id="rId4" imgW="3301831" imgH="3123872" progId="Word.Document.12">
                  <p:embed/>
                  <p:pic>
                    <p:nvPicPr>
                      <p:cNvPr id="0" name=""/>
                      <p:cNvPicPr/>
                      <p:nvPr/>
                    </p:nvPicPr>
                    <p:blipFill>
                      <a:blip r:embed="rId5"/>
                      <a:stretch>
                        <a:fillRect/>
                      </a:stretch>
                    </p:blipFill>
                    <p:spPr>
                      <a:xfrm>
                        <a:off x="3887787" y="1533932"/>
                        <a:ext cx="4627563" cy="4367212"/>
                      </a:xfrm>
                      <a:prstGeom prst="rect">
                        <a:avLst/>
                      </a:prstGeom>
                      <a:noFill/>
                    </p:spPr>
                  </p:pic>
                </p:oleObj>
              </mc:Fallback>
            </mc:AlternateContent>
          </a:graphicData>
        </a:graphic>
      </p:graphicFrame>
      <p:sp>
        <p:nvSpPr>
          <p:cNvPr id="2" name="Title 1"/>
          <p:cNvSpPr>
            <a:spLocks noGrp="1"/>
          </p:cNvSpPr>
          <p:nvPr>
            <p:ph type="title"/>
          </p:nvPr>
        </p:nvSpPr>
        <p:spPr/>
        <p:txBody>
          <a:bodyPr/>
          <a:lstStyle/>
          <a:p>
            <a:r>
              <a:rPr lang="en-US" dirty="0" smtClean="0"/>
              <a:t>Results: Model Fit</a:t>
            </a:r>
            <a:endParaRPr lang="en-US" dirty="0"/>
          </a:p>
        </p:txBody>
      </p:sp>
      <p:sp>
        <p:nvSpPr>
          <p:cNvPr id="3" name="Content Placeholder 2"/>
          <p:cNvSpPr>
            <a:spLocks noGrp="1"/>
          </p:cNvSpPr>
          <p:nvPr>
            <p:ph idx="1"/>
          </p:nvPr>
        </p:nvSpPr>
        <p:spPr>
          <a:xfrm>
            <a:off x="628650" y="1564365"/>
            <a:ext cx="2483310" cy="4351338"/>
          </a:xfrm>
        </p:spPr>
        <p:txBody>
          <a:bodyPr/>
          <a:lstStyle/>
          <a:p>
            <a:pPr>
              <a:lnSpc>
                <a:spcPct val="200000"/>
              </a:lnSpc>
            </a:pPr>
            <a:r>
              <a:rPr lang="en-US" dirty="0" smtClean="0"/>
              <a:t>R2</a:t>
            </a:r>
          </a:p>
          <a:p>
            <a:pPr>
              <a:lnSpc>
                <a:spcPct val="200000"/>
              </a:lnSpc>
            </a:pPr>
            <a:r>
              <a:rPr lang="en-US" dirty="0" smtClean="0"/>
              <a:t>RMSE </a:t>
            </a:r>
          </a:p>
          <a:p>
            <a:pPr>
              <a:lnSpc>
                <a:spcPct val="200000"/>
              </a:lnSpc>
            </a:pPr>
            <a:r>
              <a:rPr lang="en-US" dirty="0" smtClean="0"/>
              <a:t>NSE</a:t>
            </a:r>
          </a:p>
          <a:p>
            <a:pPr>
              <a:lnSpc>
                <a:spcPct val="200000"/>
              </a:lnSpc>
            </a:pPr>
            <a:r>
              <a:rPr lang="en-US" dirty="0" smtClean="0"/>
              <a:t>RSR</a:t>
            </a:r>
          </a:p>
          <a:p>
            <a:pPr>
              <a:lnSpc>
                <a:spcPct val="200000"/>
              </a:lnSpc>
            </a:pPr>
            <a:r>
              <a:rPr lang="en-US" dirty="0" smtClean="0"/>
              <a:t>PBIAS</a:t>
            </a:r>
            <a:endParaRPr lang="en-US" dirty="0"/>
          </a:p>
        </p:txBody>
      </p:sp>
      <p:sp>
        <p:nvSpPr>
          <p:cNvPr id="7" name="TextBox 6"/>
          <p:cNvSpPr txBox="1"/>
          <p:nvPr/>
        </p:nvSpPr>
        <p:spPr>
          <a:xfrm>
            <a:off x="112889" y="3810000"/>
            <a:ext cx="184666" cy="369332"/>
          </a:xfrm>
          <a:prstGeom prst="rect">
            <a:avLst/>
          </a:prstGeom>
          <a:noFill/>
        </p:spPr>
        <p:txBody>
          <a:bodyPr wrap="none" rtlCol="0">
            <a:spAutoFit/>
          </a:bodyPr>
          <a:lstStyle/>
          <a:p>
            <a:endParaRPr lang="en-US" dirty="0"/>
          </a:p>
        </p:txBody>
      </p:sp>
      <p:sp>
        <p:nvSpPr>
          <p:cNvPr id="8" name="TextBox 7"/>
          <p:cNvSpPr txBox="1"/>
          <p:nvPr/>
        </p:nvSpPr>
        <p:spPr>
          <a:xfrm>
            <a:off x="366889" y="6491111"/>
            <a:ext cx="184666" cy="369332"/>
          </a:xfrm>
          <a:prstGeom prst="rect">
            <a:avLst/>
          </a:prstGeom>
          <a:noFill/>
        </p:spPr>
        <p:txBody>
          <a:bodyPr wrap="none" rtlCol="0">
            <a:spAutoFit/>
          </a:bodyPr>
          <a:lstStyle/>
          <a:p>
            <a:endParaRPr lang="en-US" dirty="0"/>
          </a:p>
        </p:txBody>
      </p:sp>
      <p:sp>
        <p:nvSpPr>
          <p:cNvPr id="5" name="Rectangle 4"/>
          <p:cNvSpPr/>
          <p:nvPr/>
        </p:nvSpPr>
        <p:spPr>
          <a:xfrm>
            <a:off x="0" y="0"/>
            <a:ext cx="9144000"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0" y="0"/>
            <a:ext cx="9144000"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5870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774209" y="655095"/>
            <a:ext cx="392244" cy="941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578087" y="251476"/>
            <a:ext cx="392244" cy="941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Next Steps (1 of 4)</a:t>
            </a:r>
            <a:endParaRPr lang="en-US" dirty="0"/>
          </a:p>
        </p:txBody>
      </p:sp>
      <p:sp>
        <p:nvSpPr>
          <p:cNvPr id="7" name="Content Placeholder 2"/>
          <p:cNvSpPr>
            <a:spLocks noGrp="1"/>
          </p:cNvSpPr>
          <p:nvPr>
            <p:ph idx="1"/>
          </p:nvPr>
        </p:nvSpPr>
        <p:spPr>
          <a:xfrm>
            <a:off x="628650" y="1596789"/>
            <a:ext cx="7886700" cy="4292567"/>
          </a:xfrm>
          <a:noFill/>
        </p:spPr>
        <p:txBody>
          <a:bodyPr/>
          <a:lstStyle/>
          <a:p>
            <a:pPr lvl="0"/>
            <a:r>
              <a:rPr lang="en-US" sz="2400" dirty="0"/>
              <a:t>Develop the recurrent neural network (RNN) </a:t>
            </a:r>
            <a:r>
              <a:rPr lang="en-US" sz="2400" dirty="0" smtClean="0"/>
              <a:t>model</a:t>
            </a:r>
          </a:p>
          <a:p>
            <a:pPr lvl="1">
              <a:buClr>
                <a:schemeClr val="tx1"/>
              </a:buClr>
            </a:pPr>
            <a:r>
              <a:rPr lang="en-US" sz="2000" b="1" dirty="0" smtClean="0">
                <a:solidFill>
                  <a:srgbClr val="C99700"/>
                </a:solidFill>
              </a:rPr>
              <a:t>Standardize</a:t>
            </a:r>
            <a:r>
              <a:rPr lang="en-US" sz="2000" dirty="0" smtClean="0"/>
              <a:t> </a:t>
            </a:r>
            <a:r>
              <a:rPr lang="en-US" sz="2000" dirty="0"/>
              <a:t>the data: make sure the right transformations are </a:t>
            </a:r>
            <a:r>
              <a:rPr lang="en-US" sz="2000" dirty="0" smtClean="0"/>
              <a:t>chosen.</a:t>
            </a:r>
          </a:p>
          <a:p>
            <a:pPr lvl="1">
              <a:buClr>
                <a:schemeClr val="tx1"/>
              </a:buClr>
            </a:pPr>
            <a:r>
              <a:rPr lang="en-US" sz="2000" dirty="0" smtClean="0"/>
              <a:t>Pick </a:t>
            </a:r>
            <a:r>
              <a:rPr lang="en-US" sz="2000" dirty="0"/>
              <a:t>the correct number of </a:t>
            </a:r>
            <a:r>
              <a:rPr lang="en-US" sz="2000" b="1" dirty="0">
                <a:solidFill>
                  <a:srgbClr val="C99700"/>
                </a:solidFill>
              </a:rPr>
              <a:t>hidden nodes and epochs</a:t>
            </a:r>
            <a:r>
              <a:rPr lang="en-US" sz="2000" dirty="0"/>
              <a:t>. The upwards and downwards paths of the predictions following the observations may be easy to tweak, while hitting the peaks and valleys may be problematic. </a:t>
            </a:r>
            <a:endParaRPr lang="en-US" sz="2000" dirty="0" smtClean="0"/>
          </a:p>
          <a:p>
            <a:pPr lvl="1">
              <a:buClr>
                <a:schemeClr val="tx1"/>
              </a:buClr>
            </a:pPr>
            <a:r>
              <a:rPr lang="en-US" sz="2000" b="1" dirty="0" smtClean="0">
                <a:solidFill>
                  <a:srgbClr val="C99700"/>
                </a:solidFill>
              </a:rPr>
              <a:t>Fit</a:t>
            </a:r>
            <a:r>
              <a:rPr lang="en-US" sz="2000" dirty="0" smtClean="0"/>
              <a:t> </a:t>
            </a:r>
            <a:r>
              <a:rPr lang="en-US" sz="2000" dirty="0"/>
              <a:t>the </a:t>
            </a:r>
            <a:r>
              <a:rPr lang="en-US" sz="2000" dirty="0" smtClean="0"/>
              <a:t>RNN.</a:t>
            </a:r>
          </a:p>
          <a:p>
            <a:pPr lvl="1">
              <a:buClr>
                <a:schemeClr val="tx1"/>
              </a:buClr>
            </a:pPr>
            <a:r>
              <a:rPr lang="en-US" sz="2000" b="1" dirty="0" smtClean="0">
                <a:solidFill>
                  <a:srgbClr val="C99700"/>
                </a:solidFill>
              </a:rPr>
              <a:t>Evaluate</a:t>
            </a:r>
            <a:r>
              <a:rPr lang="en-US" sz="2000" dirty="0" smtClean="0"/>
              <a:t> </a:t>
            </a:r>
            <a:r>
              <a:rPr lang="en-US" sz="2000" dirty="0"/>
              <a:t>and </a:t>
            </a:r>
            <a:r>
              <a:rPr lang="en-US" sz="2000" dirty="0" smtClean="0"/>
              <a:t>iterate.</a:t>
            </a:r>
          </a:p>
          <a:p>
            <a:pPr lvl="1"/>
            <a:r>
              <a:rPr lang="en-US" sz="2000" dirty="0" smtClean="0"/>
              <a:t>The </a:t>
            </a:r>
            <a:r>
              <a:rPr lang="en-US" sz="2000" dirty="0"/>
              <a:t>Long short-term memory (LSTM) is a recurrent neural network (RNN) but better at keeping events “in memory”. Try this if needed. </a:t>
            </a:r>
            <a:endParaRPr lang="en-US" sz="2000" dirty="0" smtClean="0"/>
          </a:p>
          <a:p>
            <a:pPr lvl="1"/>
            <a:r>
              <a:rPr lang="en-US" sz="2000" dirty="0" smtClean="0"/>
              <a:t>Report </a:t>
            </a:r>
            <a:r>
              <a:rPr lang="en-US" sz="2000" dirty="0"/>
              <a:t>performance on different epochs (make it a gif, could be cool to see how the model’s predictions converge the longer you let it run</a:t>
            </a:r>
            <a:r>
              <a:rPr lang="en-US" sz="2000" dirty="0" smtClean="0"/>
              <a:t>).</a:t>
            </a:r>
            <a:endParaRPr lang="en-US" sz="2000" dirty="0"/>
          </a:p>
        </p:txBody>
      </p:sp>
      <p:sp>
        <p:nvSpPr>
          <p:cNvPr id="3" name="Rectangle 2"/>
          <p:cNvSpPr/>
          <p:nvPr/>
        </p:nvSpPr>
        <p:spPr>
          <a:xfrm>
            <a:off x="0" y="0"/>
            <a:ext cx="5990897"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0" y="0"/>
            <a:ext cx="5990897"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0"/>
            <a:ext cx="5990897"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0" y="0"/>
            <a:ext cx="6949440"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9752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774209" y="655095"/>
            <a:ext cx="392244" cy="941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578087" y="251476"/>
            <a:ext cx="392244" cy="941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Next Steps (2 of 4)</a:t>
            </a:r>
            <a:endParaRPr lang="en-US" dirty="0"/>
          </a:p>
        </p:txBody>
      </p:sp>
      <p:sp>
        <p:nvSpPr>
          <p:cNvPr id="7" name="Content Placeholder 2"/>
          <p:cNvSpPr>
            <a:spLocks noGrp="1"/>
          </p:cNvSpPr>
          <p:nvPr>
            <p:ph idx="1"/>
          </p:nvPr>
        </p:nvSpPr>
        <p:spPr>
          <a:xfrm>
            <a:off x="628650" y="1596789"/>
            <a:ext cx="7886700" cy="4292567"/>
          </a:xfrm>
          <a:noFill/>
        </p:spPr>
        <p:txBody>
          <a:bodyPr/>
          <a:lstStyle/>
          <a:p>
            <a:pPr lvl="0"/>
            <a:r>
              <a:rPr lang="en-US" sz="2400" dirty="0" smtClean="0"/>
              <a:t>Develop </a:t>
            </a:r>
            <a:r>
              <a:rPr lang="en-US" sz="2400" dirty="0"/>
              <a:t>the auto-regressive integrated moving average (ARIMA) </a:t>
            </a:r>
            <a:r>
              <a:rPr lang="en-US" sz="2400" dirty="0" smtClean="0"/>
              <a:t>model</a:t>
            </a:r>
            <a:endParaRPr lang="en-US" sz="2400" dirty="0"/>
          </a:p>
          <a:p>
            <a:pPr lvl="1">
              <a:buClr>
                <a:schemeClr val="tx1"/>
              </a:buClr>
            </a:pPr>
            <a:r>
              <a:rPr lang="en-US" sz="2000" b="1" dirty="0">
                <a:solidFill>
                  <a:srgbClr val="C99700"/>
                </a:solidFill>
              </a:rPr>
              <a:t>Decompose</a:t>
            </a:r>
            <a:r>
              <a:rPr lang="en-US" sz="2000" dirty="0"/>
              <a:t> the seasonality, trends and cyclical components of the data: Use decompose() or </a:t>
            </a:r>
            <a:r>
              <a:rPr lang="en-US" sz="2000" dirty="0" err="1"/>
              <a:t>stl</a:t>
            </a:r>
            <a:r>
              <a:rPr lang="en-US" sz="2000" dirty="0"/>
              <a:t>() to examine and possibly remove components of the time series data.</a:t>
            </a:r>
          </a:p>
          <a:p>
            <a:pPr lvl="1">
              <a:buClr>
                <a:schemeClr val="tx1"/>
              </a:buClr>
            </a:pPr>
            <a:r>
              <a:rPr lang="en-US" sz="2000" b="1" dirty="0">
                <a:solidFill>
                  <a:srgbClr val="C99700"/>
                </a:solidFill>
              </a:rPr>
              <a:t>Stationarity</a:t>
            </a:r>
            <a:r>
              <a:rPr lang="en-US" sz="2000" dirty="0"/>
              <a:t>: Use </a:t>
            </a:r>
            <a:r>
              <a:rPr lang="en-US" sz="2000" dirty="0" err="1"/>
              <a:t>adf.test</a:t>
            </a:r>
            <a:r>
              <a:rPr lang="en-US" sz="2000" dirty="0"/>
              <a:t>(), ACF, PACF plots to determine order of differencing needed. </a:t>
            </a:r>
          </a:p>
          <a:p>
            <a:pPr lvl="1">
              <a:buClr>
                <a:schemeClr val="tx1"/>
              </a:buClr>
            </a:pPr>
            <a:r>
              <a:rPr lang="en-US" sz="2000" b="1" dirty="0">
                <a:solidFill>
                  <a:srgbClr val="C99700"/>
                </a:solidFill>
              </a:rPr>
              <a:t>Autocorrelations</a:t>
            </a:r>
            <a:r>
              <a:rPr lang="en-US" sz="2000" dirty="0"/>
              <a:t>: examine plots and determine the model order.</a:t>
            </a:r>
          </a:p>
          <a:p>
            <a:pPr lvl="1">
              <a:buClr>
                <a:schemeClr val="tx1"/>
              </a:buClr>
            </a:pPr>
            <a:r>
              <a:rPr lang="en-US" sz="2000" b="1" dirty="0">
                <a:solidFill>
                  <a:srgbClr val="C99700"/>
                </a:solidFill>
              </a:rPr>
              <a:t>Fit</a:t>
            </a:r>
            <a:r>
              <a:rPr lang="en-US" sz="2000" dirty="0"/>
              <a:t> ARIMA: read up on the Box-Jenkins method of fitting so you know what’s going on. </a:t>
            </a:r>
          </a:p>
          <a:p>
            <a:pPr lvl="1">
              <a:buClr>
                <a:schemeClr val="tx1"/>
              </a:buClr>
            </a:pPr>
            <a:r>
              <a:rPr lang="en-US" sz="2000" b="1" dirty="0">
                <a:solidFill>
                  <a:srgbClr val="C99700"/>
                </a:solidFill>
              </a:rPr>
              <a:t>Evaluate</a:t>
            </a:r>
            <a:r>
              <a:rPr lang="en-US" sz="2000" dirty="0"/>
              <a:t> and iterate</a:t>
            </a:r>
            <a:r>
              <a:rPr lang="en-US" sz="2000" dirty="0" smtClean="0"/>
              <a:t>.</a:t>
            </a:r>
          </a:p>
          <a:p>
            <a:r>
              <a:rPr lang="en-US" sz="2300" dirty="0" smtClean="0"/>
              <a:t>Develop the transfer function model instead (?)</a:t>
            </a:r>
            <a:endParaRPr lang="en-US" sz="2300" dirty="0"/>
          </a:p>
        </p:txBody>
      </p:sp>
      <p:sp>
        <p:nvSpPr>
          <p:cNvPr id="3" name="Rectangle 2"/>
          <p:cNvSpPr/>
          <p:nvPr/>
        </p:nvSpPr>
        <p:spPr>
          <a:xfrm>
            <a:off x="0" y="0"/>
            <a:ext cx="6306207"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0" y="0"/>
            <a:ext cx="6306207"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0"/>
            <a:ext cx="6306207"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0" y="0"/>
            <a:ext cx="7315200"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64528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774209" y="655095"/>
            <a:ext cx="392244" cy="941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578087" y="251476"/>
            <a:ext cx="392244" cy="941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Next Steps (3 of 4)</a:t>
            </a:r>
            <a:endParaRPr lang="en-US" dirty="0"/>
          </a:p>
        </p:txBody>
      </p:sp>
      <p:sp>
        <p:nvSpPr>
          <p:cNvPr id="7" name="Content Placeholder 2"/>
          <p:cNvSpPr>
            <a:spLocks noGrp="1"/>
          </p:cNvSpPr>
          <p:nvPr>
            <p:ph idx="1"/>
          </p:nvPr>
        </p:nvSpPr>
        <p:spPr>
          <a:xfrm>
            <a:off x="628650" y="1596789"/>
            <a:ext cx="7886700" cy="4292567"/>
          </a:xfrm>
          <a:noFill/>
        </p:spPr>
        <p:txBody>
          <a:bodyPr/>
          <a:lstStyle/>
          <a:p>
            <a:pPr lvl="0"/>
            <a:r>
              <a:rPr lang="en-US" sz="2400" dirty="0" smtClean="0"/>
              <a:t>Develop </a:t>
            </a:r>
            <a:r>
              <a:rPr lang="en-US" sz="2400" dirty="0"/>
              <a:t>the ungauged basin </a:t>
            </a:r>
            <a:r>
              <a:rPr lang="en-US" sz="2400" dirty="0" smtClean="0"/>
              <a:t>problem</a:t>
            </a:r>
            <a:endParaRPr lang="en-US" sz="2400" dirty="0"/>
          </a:p>
          <a:p>
            <a:pPr lvl="1">
              <a:buClr>
                <a:schemeClr val="tx1"/>
              </a:buClr>
            </a:pPr>
            <a:r>
              <a:rPr lang="en-US" sz="2000" dirty="0"/>
              <a:t>Gathering </a:t>
            </a:r>
            <a:r>
              <a:rPr lang="en-US" sz="2000" b="1" dirty="0">
                <a:solidFill>
                  <a:srgbClr val="C99700"/>
                </a:solidFill>
              </a:rPr>
              <a:t>data</a:t>
            </a:r>
            <a:r>
              <a:rPr lang="en-US" sz="2000" dirty="0"/>
              <a:t> for CDEC basins (Don may have all of this cleaned up already). </a:t>
            </a:r>
          </a:p>
          <a:p>
            <a:pPr lvl="1">
              <a:buClr>
                <a:schemeClr val="tx1"/>
              </a:buClr>
            </a:pPr>
            <a:r>
              <a:rPr lang="en-US" sz="2000" b="1" dirty="0">
                <a:solidFill>
                  <a:srgbClr val="C99700"/>
                </a:solidFill>
              </a:rPr>
              <a:t>Processing</a:t>
            </a:r>
            <a:r>
              <a:rPr lang="en-US" sz="2000" dirty="0"/>
              <a:t> spatial data.</a:t>
            </a:r>
          </a:p>
          <a:p>
            <a:pPr lvl="1">
              <a:buClr>
                <a:schemeClr val="tx1"/>
              </a:buClr>
            </a:pPr>
            <a:r>
              <a:rPr lang="en-US" sz="2000" b="1" dirty="0">
                <a:solidFill>
                  <a:srgbClr val="C99700"/>
                </a:solidFill>
              </a:rPr>
              <a:t>Cleaning</a:t>
            </a:r>
            <a:r>
              <a:rPr lang="en-US" sz="2000" dirty="0"/>
              <a:t> up </a:t>
            </a:r>
            <a:r>
              <a:rPr lang="en-US" sz="2000" dirty="0" err="1"/>
              <a:t>dataframe</a:t>
            </a:r>
            <a:r>
              <a:rPr lang="en-US" sz="2000" dirty="0"/>
              <a:t> and prep for ml.</a:t>
            </a:r>
          </a:p>
          <a:p>
            <a:pPr lvl="1">
              <a:buClr>
                <a:schemeClr val="tx1"/>
              </a:buClr>
            </a:pPr>
            <a:r>
              <a:rPr lang="en-US" sz="2000" dirty="0"/>
              <a:t>Using the </a:t>
            </a:r>
            <a:r>
              <a:rPr lang="en-US" sz="2000" b="1" dirty="0" smtClean="0">
                <a:solidFill>
                  <a:srgbClr val="C99700"/>
                </a:solidFill>
              </a:rPr>
              <a:t>LOGOCV</a:t>
            </a:r>
            <a:r>
              <a:rPr lang="en-US" sz="2000" dirty="0" smtClean="0"/>
              <a:t> </a:t>
            </a:r>
            <a:r>
              <a:rPr lang="en-US" sz="2000" dirty="0"/>
              <a:t>method to perform the ml for each basin.</a:t>
            </a:r>
          </a:p>
          <a:p>
            <a:pPr lvl="1">
              <a:buClr>
                <a:schemeClr val="tx1"/>
              </a:buClr>
            </a:pPr>
            <a:r>
              <a:rPr lang="en-US" sz="2000" b="1" dirty="0" smtClean="0">
                <a:solidFill>
                  <a:srgbClr val="C99700"/>
                </a:solidFill>
              </a:rPr>
              <a:t>Benchmarking</a:t>
            </a:r>
            <a:r>
              <a:rPr lang="en-US" sz="2000" dirty="0" smtClean="0"/>
              <a:t>: Compare </a:t>
            </a:r>
            <a:r>
              <a:rPr lang="en-US" sz="2000" dirty="0"/>
              <a:t>the performance to a process based model (probably something that Don already has (predicted datasets</a:t>
            </a:r>
            <a:r>
              <a:rPr lang="en-US" sz="2000" dirty="0" smtClean="0"/>
              <a:t>)).</a:t>
            </a:r>
            <a:endParaRPr lang="en-US" sz="2000" dirty="0"/>
          </a:p>
        </p:txBody>
      </p:sp>
      <p:sp>
        <p:nvSpPr>
          <p:cNvPr id="3" name="Rectangle 2"/>
          <p:cNvSpPr/>
          <p:nvPr/>
        </p:nvSpPr>
        <p:spPr>
          <a:xfrm>
            <a:off x="0" y="0"/>
            <a:ext cx="6621518"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0" y="0"/>
            <a:ext cx="6621518"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0"/>
            <a:ext cx="6621518"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0" y="0"/>
            <a:ext cx="7680960"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76379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774209" y="655095"/>
            <a:ext cx="392244" cy="941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578087" y="251476"/>
            <a:ext cx="392244" cy="941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Next Steps (4 of 4)</a:t>
            </a:r>
            <a:endParaRPr lang="en-US" dirty="0"/>
          </a:p>
        </p:txBody>
      </p:sp>
      <p:sp>
        <p:nvSpPr>
          <p:cNvPr id="7" name="Content Placeholder 2"/>
          <p:cNvSpPr>
            <a:spLocks noGrp="1"/>
          </p:cNvSpPr>
          <p:nvPr>
            <p:ph idx="1"/>
          </p:nvPr>
        </p:nvSpPr>
        <p:spPr>
          <a:xfrm>
            <a:off x="628650" y="1596789"/>
            <a:ext cx="7886700" cy="4292567"/>
          </a:xfrm>
          <a:noFill/>
        </p:spPr>
        <p:txBody>
          <a:bodyPr/>
          <a:lstStyle/>
          <a:p>
            <a:pPr lvl="0"/>
            <a:r>
              <a:rPr lang="en-US" sz="2400" dirty="0" smtClean="0"/>
              <a:t>Comparison </a:t>
            </a:r>
            <a:r>
              <a:rPr lang="en-US" sz="2400" dirty="0"/>
              <a:t>of the different machine learning </a:t>
            </a:r>
            <a:r>
              <a:rPr lang="en-US" sz="2400" dirty="0" smtClean="0"/>
              <a:t>methods</a:t>
            </a:r>
            <a:endParaRPr lang="en-US" sz="2400" dirty="0"/>
          </a:p>
          <a:p>
            <a:pPr lvl="1">
              <a:buClr>
                <a:schemeClr val="tx1"/>
              </a:buClr>
            </a:pPr>
            <a:r>
              <a:rPr lang="en-US" sz="2000" dirty="0"/>
              <a:t>Based on relevant </a:t>
            </a:r>
            <a:r>
              <a:rPr lang="en-US" sz="2000" b="1" dirty="0">
                <a:solidFill>
                  <a:srgbClr val="C99700"/>
                </a:solidFill>
              </a:rPr>
              <a:t>measures of fit </a:t>
            </a:r>
            <a:r>
              <a:rPr lang="en-US" sz="2000" dirty="0"/>
              <a:t>(find this in literature, </a:t>
            </a:r>
            <a:r>
              <a:rPr lang="en-US" sz="2000" dirty="0" err="1"/>
              <a:t>Moriasi</a:t>
            </a:r>
            <a:r>
              <a:rPr lang="en-US" sz="2000" dirty="0"/>
              <a:t>/EPA may have laid this out already).</a:t>
            </a:r>
          </a:p>
          <a:p>
            <a:pPr lvl="1">
              <a:buClr>
                <a:schemeClr val="tx1"/>
              </a:buClr>
            </a:pPr>
            <a:r>
              <a:rPr lang="en-US" sz="2000" dirty="0"/>
              <a:t>Based on # of </a:t>
            </a:r>
            <a:r>
              <a:rPr lang="en-US" sz="2000" b="1" dirty="0">
                <a:solidFill>
                  <a:srgbClr val="C99700"/>
                </a:solidFill>
              </a:rPr>
              <a:t>outliers</a:t>
            </a:r>
            <a:r>
              <a:rPr lang="en-US" sz="2000" dirty="0"/>
              <a:t> only (this will give a different flavor to the problem; here, the performance metric is just for the predictions to not be too far off, which is useful when complying with regulations is concerned). Also, can try to find a performance metric that is sensitive to outliers (consult with the statistics department at </a:t>
            </a:r>
            <a:r>
              <a:rPr lang="en-US" sz="2000" dirty="0" err="1"/>
              <a:t>ucd</a:t>
            </a:r>
            <a:r>
              <a:rPr lang="en-US" sz="2000" dirty="0"/>
              <a:t>). </a:t>
            </a:r>
          </a:p>
          <a:p>
            <a:pPr lvl="1">
              <a:buClr>
                <a:schemeClr val="tx1"/>
              </a:buClr>
            </a:pPr>
            <a:r>
              <a:rPr lang="en-US" sz="2000" b="1" dirty="0" smtClean="0">
                <a:solidFill>
                  <a:srgbClr val="C99700"/>
                </a:solidFill>
              </a:rPr>
              <a:t>Benchmarking</a:t>
            </a:r>
            <a:r>
              <a:rPr lang="en-US" sz="2000" dirty="0" smtClean="0"/>
              <a:t>: Can </a:t>
            </a:r>
            <a:r>
              <a:rPr lang="en-US" sz="2000" dirty="0"/>
              <a:t>include the process-based model in comparisons too.</a:t>
            </a:r>
          </a:p>
          <a:p>
            <a:pPr>
              <a:lnSpc>
                <a:spcPct val="100000"/>
              </a:lnSpc>
              <a:spcBef>
                <a:spcPts val="1200"/>
              </a:spcBef>
            </a:pPr>
            <a:endParaRPr lang="en-US" dirty="0"/>
          </a:p>
        </p:txBody>
      </p:sp>
      <p:sp>
        <p:nvSpPr>
          <p:cNvPr id="3" name="Rectangle 2"/>
          <p:cNvSpPr/>
          <p:nvPr/>
        </p:nvSpPr>
        <p:spPr>
          <a:xfrm>
            <a:off x="0" y="0"/>
            <a:ext cx="6936828"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0" y="0"/>
            <a:ext cx="6936828"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0"/>
            <a:ext cx="6936828"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0" y="0"/>
            <a:ext cx="8046720"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92423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Questions</a:t>
            </a:r>
            <a:endParaRPr lang="en-US" dirty="0"/>
          </a:p>
        </p:txBody>
      </p:sp>
      <p:sp>
        <p:nvSpPr>
          <p:cNvPr id="3" name="Content Placeholder 2"/>
          <p:cNvSpPr>
            <a:spLocks noGrp="1"/>
          </p:cNvSpPr>
          <p:nvPr>
            <p:ph idx="1"/>
          </p:nvPr>
        </p:nvSpPr>
        <p:spPr>
          <a:xfrm>
            <a:off x="628651" y="1708058"/>
            <a:ext cx="4546698" cy="4452648"/>
          </a:xfrm>
        </p:spPr>
        <p:txBody>
          <a:bodyPr/>
          <a:lstStyle/>
          <a:p>
            <a:pPr>
              <a:lnSpc>
                <a:spcPct val="100000"/>
              </a:lnSpc>
              <a:spcBef>
                <a:spcPts val="1200"/>
              </a:spcBef>
            </a:pPr>
            <a:r>
              <a:rPr lang="en-US" dirty="0"/>
              <a:t>Q1) Can </a:t>
            </a:r>
            <a:r>
              <a:rPr lang="en-US" dirty="0" smtClean="0"/>
              <a:t>machine-learning models </a:t>
            </a:r>
            <a:r>
              <a:rPr lang="en-US" dirty="0"/>
              <a:t>give better and more cost effective </a:t>
            </a:r>
            <a:r>
              <a:rPr lang="en-US" b="1" dirty="0">
                <a:solidFill>
                  <a:srgbClr val="C99700"/>
                </a:solidFill>
              </a:rPr>
              <a:t>streamflow</a:t>
            </a:r>
            <a:r>
              <a:rPr lang="en-US" dirty="0">
                <a:solidFill>
                  <a:srgbClr val="C99700"/>
                </a:solidFill>
              </a:rPr>
              <a:t> </a:t>
            </a:r>
            <a:r>
              <a:rPr lang="en-US" b="1" dirty="0" smtClean="0">
                <a:solidFill>
                  <a:srgbClr val="C99700"/>
                </a:solidFill>
              </a:rPr>
              <a:t>temperature</a:t>
            </a:r>
            <a:r>
              <a:rPr lang="en-US" dirty="0" smtClean="0">
                <a:solidFill>
                  <a:srgbClr val="C99700"/>
                </a:solidFill>
              </a:rPr>
              <a:t> </a:t>
            </a:r>
            <a:r>
              <a:rPr lang="en-US" b="1" dirty="0" smtClean="0">
                <a:solidFill>
                  <a:srgbClr val="C99700"/>
                </a:solidFill>
              </a:rPr>
              <a:t>predictions</a:t>
            </a:r>
            <a:r>
              <a:rPr lang="en-US" dirty="0" smtClean="0">
                <a:solidFill>
                  <a:srgbClr val="C99700"/>
                </a:solidFill>
              </a:rPr>
              <a:t> </a:t>
            </a:r>
            <a:r>
              <a:rPr lang="en-US" dirty="0"/>
              <a:t>for drought, flood and </a:t>
            </a:r>
            <a:r>
              <a:rPr lang="en-US" dirty="0" smtClean="0"/>
              <a:t>water management </a:t>
            </a:r>
            <a:r>
              <a:rPr lang="en-US" dirty="0"/>
              <a:t>applications compared to mechanistic models</a:t>
            </a:r>
            <a:r>
              <a:rPr lang="en-US" dirty="0" smtClean="0"/>
              <a:t>?</a:t>
            </a:r>
          </a:p>
          <a:p>
            <a:pPr>
              <a:lnSpc>
                <a:spcPct val="100000"/>
              </a:lnSpc>
              <a:spcBef>
                <a:spcPts val="1200"/>
              </a:spcBef>
            </a:pPr>
            <a:endParaRPr lang="en-US" dirty="0" smtClean="0"/>
          </a:p>
          <a:p>
            <a:pPr>
              <a:lnSpc>
                <a:spcPct val="100000"/>
              </a:lnSpc>
              <a:spcBef>
                <a:spcPts val="1200"/>
              </a:spcBef>
            </a:pPr>
            <a:r>
              <a:rPr lang="en-US" dirty="0" smtClean="0"/>
              <a:t>Q2</a:t>
            </a:r>
            <a:r>
              <a:rPr lang="en-US" dirty="0"/>
              <a:t>) </a:t>
            </a:r>
            <a:r>
              <a:rPr lang="en-US" dirty="0" smtClean="0"/>
              <a:t>What will be the </a:t>
            </a:r>
            <a:r>
              <a:rPr lang="en-US" b="1" dirty="0" smtClean="0">
                <a:solidFill>
                  <a:srgbClr val="C99700"/>
                </a:solidFill>
              </a:rPr>
              <a:t>relative importance of variables</a:t>
            </a:r>
            <a:r>
              <a:rPr lang="en-US" dirty="0" smtClean="0"/>
              <a:t> that contribute </a:t>
            </a:r>
            <a:r>
              <a:rPr lang="en-US" dirty="0"/>
              <a:t>to </a:t>
            </a:r>
            <a:r>
              <a:rPr lang="en-US" dirty="0" smtClean="0"/>
              <a:t>temperature predictions?</a:t>
            </a:r>
            <a:endParaRPr lang="en-US" dirty="0"/>
          </a:p>
        </p:txBody>
      </p:sp>
      <p:pic>
        <p:nvPicPr>
          <p:cNvPr id="4" name="Picture 3"/>
          <p:cNvPicPr>
            <a:picLocks noChangeAspect="1"/>
          </p:cNvPicPr>
          <p:nvPr/>
        </p:nvPicPr>
        <p:blipFill rotWithShape="1">
          <a:blip r:embed="rId2"/>
          <a:srcRect l="4764" t="17172" r="1440"/>
          <a:stretch/>
        </p:blipFill>
        <p:spPr>
          <a:xfrm>
            <a:off x="5175348" y="1690688"/>
            <a:ext cx="3698500" cy="4470018"/>
          </a:xfrm>
          <a:prstGeom prst="rect">
            <a:avLst/>
          </a:prstGeom>
        </p:spPr>
      </p:pic>
      <p:sp>
        <p:nvSpPr>
          <p:cNvPr id="6" name="TextBox 5"/>
          <p:cNvSpPr txBox="1"/>
          <p:nvPr/>
        </p:nvSpPr>
        <p:spPr>
          <a:xfrm>
            <a:off x="7499753" y="5852929"/>
            <a:ext cx="1374094" cy="307777"/>
          </a:xfrm>
          <a:prstGeom prst="rect">
            <a:avLst/>
          </a:prstGeom>
          <a:noFill/>
        </p:spPr>
        <p:txBody>
          <a:bodyPr wrap="none" rtlCol="0">
            <a:spAutoFit/>
          </a:bodyPr>
          <a:lstStyle/>
          <a:p>
            <a:r>
              <a:rPr lang="en-US" sz="1400" b="1" dirty="0" smtClean="0">
                <a:solidFill>
                  <a:schemeClr val="bg1"/>
                </a:solidFill>
              </a:rPr>
              <a:t>by</a:t>
            </a:r>
            <a:r>
              <a:rPr lang="en-US" sz="1400" b="1" cap="all" dirty="0" smtClean="0">
                <a:solidFill>
                  <a:schemeClr val="bg1"/>
                </a:solidFill>
              </a:rPr>
              <a:t> J</a:t>
            </a:r>
            <a:r>
              <a:rPr lang="en-US" sz="1400" b="1" cap="all" dirty="0">
                <a:solidFill>
                  <a:schemeClr val="bg1"/>
                </a:solidFill>
              </a:rPr>
              <a:t>. J. </a:t>
            </a:r>
            <a:r>
              <a:rPr lang="en-US" sz="1400" b="1" cap="all" dirty="0" smtClean="0">
                <a:solidFill>
                  <a:schemeClr val="bg1"/>
                </a:solidFill>
              </a:rPr>
              <a:t>SEMPÉ</a:t>
            </a:r>
            <a:endParaRPr lang="en-US" sz="1400" b="1" cap="all" dirty="0">
              <a:solidFill>
                <a:schemeClr val="bg1"/>
              </a:solidFill>
            </a:endParaRPr>
          </a:p>
        </p:txBody>
      </p:sp>
      <p:sp>
        <p:nvSpPr>
          <p:cNvPr id="5" name="Rectangle 4"/>
          <p:cNvSpPr/>
          <p:nvPr/>
        </p:nvSpPr>
        <p:spPr>
          <a:xfrm>
            <a:off x="0" y="0"/>
            <a:ext cx="1261241"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0"/>
            <a:ext cx="1261241"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0"/>
            <a:ext cx="1261241"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0" y="0"/>
            <a:ext cx="1463040"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6929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441699" y="4325803"/>
            <a:ext cx="1908128" cy="573206"/>
          </a:xfrm>
          <a:prstGeom prst="rect">
            <a:avLst/>
          </a:prstGeom>
          <a:solidFill>
            <a:schemeClr val="bg1"/>
          </a:solidFill>
          <a:ln w="38100">
            <a:solidFill>
              <a:srgbClr val="002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ML Model</a:t>
            </a:r>
            <a:endParaRPr lang="en-US" dirty="0">
              <a:solidFill>
                <a:schemeClr val="tx1"/>
              </a:solidFill>
            </a:endParaRPr>
          </a:p>
        </p:txBody>
      </p:sp>
      <p:sp>
        <p:nvSpPr>
          <p:cNvPr id="7" name="Rectangle 6"/>
          <p:cNvSpPr/>
          <p:nvPr/>
        </p:nvSpPr>
        <p:spPr>
          <a:xfrm>
            <a:off x="729457" y="1690688"/>
            <a:ext cx="2620371" cy="1147108"/>
          </a:xfrm>
          <a:prstGeom prst="rect">
            <a:avLst/>
          </a:prstGeom>
          <a:solidFill>
            <a:schemeClr val="bg1"/>
          </a:solidFill>
          <a:ln w="12700">
            <a:solidFill>
              <a:srgbClr val="002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Input Data</a:t>
            </a:r>
          </a:p>
          <a:p>
            <a:pPr algn="ctr"/>
            <a:r>
              <a:rPr lang="en-US" b="1" dirty="0" smtClean="0">
                <a:solidFill>
                  <a:schemeClr val="tx1"/>
                </a:solidFill>
              </a:rPr>
              <a:t>- - - - - - - - - - - - - - - - - </a:t>
            </a:r>
          </a:p>
          <a:p>
            <a:pPr algn="ctr"/>
            <a:r>
              <a:rPr lang="en-US" dirty="0" smtClean="0">
                <a:solidFill>
                  <a:schemeClr val="tx1"/>
                </a:solidFill>
              </a:rPr>
              <a:t>Response| Predictor</a:t>
            </a:r>
            <a:endParaRPr lang="en-US" dirty="0">
              <a:solidFill>
                <a:schemeClr val="tx1"/>
              </a:solidFill>
            </a:endParaRPr>
          </a:p>
        </p:txBody>
      </p:sp>
      <p:sp>
        <p:nvSpPr>
          <p:cNvPr id="2" name="Title 1"/>
          <p:cNvSpPr>
            <a:spLocks noGrp="1"/>
          </p:cNvSpPr>
          <p:nvPr>
            <p:ph type="title"/>
          </p:nvPr>
        </p:nvSpPr>
        <p:spPr/>
        <p:txBody>
          <a:bodyPr/>
          <a:lstStyle/>
          <a:p>
            <a:r>
              <a:rPr lang="en-US" dirty="0" smtClean="0"/>
              <a:t>Method</a:t>
            </a:r>
            <a:endParaRPr lang="en-US" dirty="0"/>
          </a:p>
        </p:txBody>
      </p:sp>
      <p:sp>
        <p:nvSpPr>
          <p:cNvPr id="21" name="Rectangle 20"/>
          <p:cNvSpPr/>
          <p:nvPr/>
        </p:nvSpPr>
        <p:spPr>
          <a:xfrm>
            <a:off x="1455348" y="3397354"/>
            <a:ext cx="1908128" cy="573206"/>
          </a:xfrm>
          <a:prstGeom prst="rect">
            <a:avLst/>
          </a:prstGeom>
          <a:solidFill>
            <a:schemeClr val="bg1"/>
          </a:solidFill>
          <a:ln w="12700">
            <a:solidFill>
              <a:srgbClr val="002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Train</a:t>
            </a:r>
            <a:endParaRPr lang="en-US" dirty="0">
              <a:solidFill>
                <a:schemeClr val="tx1"/>
              </a:solidFill>
            </a:endParaRPr>
          </a:p>
        </p:txBody>
      </p:sp>
      <p:sp>
        <p:nvSpPr>
          <p:cNvPr id="22" name="Rectangle 21"/>
          <p:cNvSpPr/>
          <p:nvPr/>
        </p:nvSpPr>
        <p:spPr>
          <a:xfrm>
            <a:off x="702161" y="3397352"/>
            <a:ext cx="652533" cy="573206"/>
          </a:xfrm>
          <a:prstGeom prst="rect">
            <a:avLst/>
          </a:prstGeom>
          <a:solidFill>
            <a:schemeClr val="bg1"/>
          </a:solidFill>
          <a:ln w="12700">
            <a:solidFill>
              <a:srgbClr val="002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Test</a:t>
            </a:r>
            <a:endParaRPr lang="en-US" dirty="0">
              <a:solidFill>
                <a:schemeClr val="tx1"/>
              </a:solidFill>
            </a:endParaRPr>
          </a:p>
        </p:txBody>
      </p:sp>
      <p:sp>
        <p:nvSpPr>
          <p:cNvPr id="24" name="Rectangle 23"/>
          <p:cNvSpPr/>
          <p:nvPr/>
        </p:nvSpPr>
        <p:spPr>
          <a:xfrm>
            <a:off x="729457" y="5198855"/>
            <a:ext cx="1908128" cy="573206"/>
          </a:xfrm>
          <a:prstGeom prst="rect">
            <a:avLst/>
          </a:prstGeom>
          <a:solidFill>
            <a:schemeClr val="bg1"/>
          </a:solidFill>
          <a:ln w="12700">
            <a:solidFill>
              <a:srgbClr val="002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ML Prediction</a:t>
            </a:r>
            <a:endParaRPr lang="en-US" dirty="0">
              <a:solidFill>
                <a:schemeClr val="tx1"/>
              </a:solidFill>
            </a:endParaRPr>
          </a:p>
        </p:txBody>
      </p:sp>
      <p:sp>
        <p:nvSpPr>
          <p:cNvPr id="25" name="Rectangle 24"/>
          <p:cNvSpPr/>
          <p:nvPr/>
        </p:nvSpPr>
        <p:spPr>
          <a:xfrm>
            <a:off x="3349828" y="5198855"/>
            <a:ext cx="1908128" cy="573206"/>
          </a:xfrm>
          <a:prstGeom prst="rect">
            <a:avLst/>
          </a:prstGeom>
          <a:solidFill>
            <a:schemeClr val="bg1"/>
          </a:solidFill>
          <a:ln w="12700">
            <a:solidFill>
              <a:srgbClr val="002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Measures of Fit</a:t>
            </a:r>
            <a:endParaRPr lang="en-US" dirty="0">
              <a:solidFill>
                <a:schemeClr val="tx1"/>
              </a:solidFill>
            </a:endParaRPr>
          </a:p>
        </p:txBody>
      </p:sp>
      <p:cxnSp>
        <p:nvCxnSpPr>
          <p:cNvPr id="27" name="Straight Arrow Connector 26"/>
          <p:cNvCxnSpPr>
            <a:stCxn id="22" idx="2"/>
          </p:cNvCxnSpPr>
          <p:nvPr/>
        </p:nvCxnSpPr>
        <p:spPr>
          <a:xfrm>
            <a:off x="1028428" y="3970558"/>
            <a:ext cx="0" cy="1228297"/>
          </a:xfrm>
          <a:prstGeom prst="straightConnector1">
            <a:avLst/>
          </a:prstGeom>
          <a:ln w="12700">
            <a:solidFill>
              <a:srgbClr val="002855"/>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2395763" y="3984904"/>
            <a:ext cx="1" cy="325912"/>
          </a:xfrm>
          <a:prstGeom prst="straightConnector1">
            <a:avLst/>
          </a:prstGeom>
          <a:ln w="12700">
            <a:solidFill>
              <a:srgbClr val="002855"/>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1055723" y="3126032"/>
            <a:ext cx="1" cy="257673"/>
          </a:xfrm>
          <a:prstGeom prst="straightConnector1">
            <a:avLst/>
          </a:prstGeom>
          <a:ln w="12700">
            <a:solidFill>
              <a:srgbClr val="00285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2411542" y="3125336"/>
            <a:ext cx="1" cy="256272"/>
          </a:xfrm>
          <a:prstGeom prst="straightConnector1">
            <a:avLst/>
          </a:prstGeom>
          <a:ln w="12700">
            <a:solidFill>
              <a:srgbClr val="002855"/>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055723" y="3126032"/>
            <a:ext cx="1355819" cy="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2006592" y="2839426"/>
            <a:ext cx="0" cy="28591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24" idx="3"/>
            <a:endCxn id="25" idx="1"/>
          </p:cNvCxnSpPr>
          <p:nvPr/>
        </p:nvCxnSpPr>
        <p:spPr>
          <a:xfrm>
            <a:off x="2637585" y="5485458"/>
            <a:ext cx="712243" cy="0"/>
          </a:xfrm>
          <a:prstGeom prst="straightConnector1">
            <a:avLst/>
          </a:prstGeom>
          <a:ln w="12700">
            <a:solidFill>
              <a:srgbClr val="002855"/>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3" idx="1"/>
          </p:cNvCxnSpPr>
          <p:nvPr/>
        </p:nvCxnSpPr>
        <p:spPr>
          <a:xfrm flipH="1">
            <a:off x="1028426" y="4612406"/>
            <a:ext cx="413273" cy="0"/>
          </a:xfrm>
          <a:prstGeom prst="straightConnector1">
            <a:avLst/>
          </a:prstGeom>
          <a:ln w="12700">
            <a:solidFill>
              <a:srgbClr val="002855"/>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23" idx="3"/>
            <a:endCxn id="29" idx="1"/>
          </p:cNvCxnSpPr>
          <p:nvPr/>
        </p:nvCxnSpPr>
        <p:spPr>
          <a:xfrm flipV="1">
            <a:off x="3349827" y="2018529"/>
            <a:ext cx="2844125" cy="2593877"/>
          </a:xfrm>
          <a:prstGeom prst="bentConnector3">
            <a:avLst>
              <a:gd name="adj1" fmla="val 72663"/>
            </a:avLst>
          </a:prstGeom>
          <a:ln w="12700">
            <a:solidFill>
              <a:srgbClr val="C997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6193952" y="2592377"/>
            <a:ext cx="2321398" cy="573206"/>
          </a:xfrm>
          <a:prstGeom prst="rect">
            <a:avLst/>
          </a:prstGeom>
          <a:solidFill>
            <a:schemeClr val="bg1"/>
          </a:solidFill>
          <a:ln w="12700">
            <a:solidFill>
              <a:srgbClr val="C997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Fixing Dubious </a:t>
            </a:r>
            <a:r>
              <a:rPr lang="en-US" dirty="0" smtClean="0">
                <a:solidFill>
                  <a:schemeClr val="tx1"/>
                </a:solidFill>
              </a:rPr>
              <a:t>Data</a:t>
            </a:r>
            <a:endParaRPr lang="en-US" dirty="0">
              <a:solidFill>
                <a:schemeClr val="tx1"/>
              </a:solidFill>
            </a:endParaRPr>
          </a:p>
        </p:txBody>
      </p:sp>
      <p:sp>
        <p:nvSpPr>
          <p:cNvPr id="53" name="Rectangle 52"/>
          <p:cNvSpPr/>
          <p:nvPr/>
        </p:nvSpPr>
        <p:spPr>
          <a:xfrm>
            <a:off x="6193951" y="3453471"/>
            <a:ext cx="2321399" cy="573206"/>
          </a:xfrm>
          <a:prstGeom prst="rect">
            <a:avLst/>
          </a:prstGeom>
          <a:solidFill>
            <a:schemeClr val="bg1"/>
          </a:solidFill>
          <a:ln w="12700">
            <a:solidFill>
              <a:srgbClr val="C997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Future Predictions</a:t>
            </a:r>
            <a:endParaRPr lang="en-US" dirty="0">
              <a:solidFill>
                <a:schemeClr val="tx1"/>
              </a:solidFill>
            </a:endParaRPr>
          </a:p>
        </p:txBody>
      </p:sp>
      <p:sp>
        <p:nvSpPr>
          <p:cNvPr id="54" name="Rectangle 53"/>
          <p:cNvSpPr/>
          <p:nvPr/>
        </p:nvSpPr>
        <p:spPr>
          <a:xfrm>
            <a:off x="6193952" y="4320569"/>
            <a:ext cx="2321398" cy="573206"/>
          </a:xfrm>
          <a:prstGeom prst="rect">
            <a:avLst/>
          </a:prstGeom>
          <a:solidFill>
            <a:schemeClr val="bg1"/>
          </a:solidFill>
          <a:ln w="12700">
            <a:solidFill>
              <a:srgbClr val="C997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Ungauged Basins</a:t>
            </a:r>
            <a:endParaRPr lang="en-US" dirty="0">
              <a:solidFill>
                <a:schemeClr val="tx1"/>
              </a:solidFill>
            </a:endParaRPr>
          </a:p>
        </p:txBody>
      </p:sp>
      <p:cxnSp>
        <p:nvCxnSpPr>
          <p:cNvPr id="59" name="Straight Arrow Connector 58"/>
          <p:cNvCxnSpPr/>
          <p:nvPr/>
        </p:nvCxnSpPr>
        <p:spPr>
          <a:xfrm>
            <a:off x="5443516" y="4633298"/>
            <a:ext cx="754061" cy="0"/>
          </a:xfrm>
          <a:prstGeom prst="straightConnector1">
            <a:avLst/>
          </a:prstGeom>
          <a:ln w="12700">
            <a:solidFill>
              <a:srgbClr val="C997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5443516" y="3739137"/>
            <a:ext cx="750436" cy="0"/>
          </a:xfrm>
          <a:prstGeom prst="straightConnector1">
            <a:avLst/>
          </a:prstGeom>
          <a:ln w="12700">
            <a:solidFill>
              <a:srgbClr val="C997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478561" y="4162693"/>
            <a:ext cx="1964955" cy="4852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99700"/>
                </a:solidFill>
              </a:rPr>
              <a:t>c</a:t>
            </a:r>
            <a:r>
              <a:rPr lang="en-US" dirty="0" smtClean="0">
                <a:solidFill>
                  <a:srgbClr val="C99700"/>
                </a:solidFill>
              </a:rPr>
              <a:t>an be applied to</a:t>
            </a:r>
            <a:endParaRPr lang="en-US" dirty="0">
              <a:solidFill>
                <a:srgbClr val="C99700"/>
              </a:solidFill>
            </a:endParaRPr>
          </a:p>
        </p:txBody>
      </p:sp>
      <p:sp>
        <p:nvSpPr>
          <p:cNvPr id="3" name="Rectangle 2"/>
          <p:cNvSpPr/>
          <p:nvPr/>
        </p:nvSpPr>
        <p:spPr>
          <a:xfrm>
            <a:off x="0" y="0"/>
            <a:ext cx="1576552"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0" y="0"/>
            <a:ext cx="1576552"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0" y="0"/>
            <a:ext cx="1576552"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0" y="0"/>
            <a:ext cx="1828800"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6193952" y="1731926"/>
            <a:ext cx="2321398" cy="573206"/>
          </a:xfrm>
          <a:prstGeom prst="rect">
            <a:avLst/>
          </a:prstGeom>
          <a:solidFill>
            <a:schemeClr val="bg1"/>
          </a:solidFill>
          <a:ln w="12700">
            <a:solidFill>
              <a:srgbClr val="C997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Missing </a:t>
            </a:r>
            <a:r>
              <a:rPr lang="en-US" dirty="0" smtClean="0">
                <a:solidFill>
                  <a:schemeClr val="tx1"/>
                </a:solidFill>
              </a:rPr>
              <a:t>Data</a:t>
            </a:r>
            <a:endParaRPr lang="en-US" dirty="0">
              <a:solidFill>
                <a:schemeClr val="tx1"/>
              </a:solidFill>
            </a:endParaRPr>
          </a:p>
        </p:txBody>
      </p:sp>
      <p:cxnSp>
        <p:nvCxnSpPr>
          <p:cNvPr id="31" name="Straight Arrow Connector 30"/>
          <p:cNvCxnSpPr/>
          <p:nvPr/>
        </p:nvCxnSpPr>
        <p:spPr>
          <a:xfrm>
            <a:off x="5443515" y="2878980"/>
            <a:ext cx="750436" cy="0"/>
          </a:xfrm>
          <a:prstGeom prst="straightConnector1">
            <a:avLst/>
          </a:prstGeom>
          <a:ln w="12700">
            <a:solidFill>
              <a:srgbClr val="C99700"/>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4040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1" grpId="0" animBg="1"/>
      <p:bldP spid="22" grpId="0" animBg="1"/>
      <p:bldP spid="24" grpId="0" animBg="1"/>
      <p:bldP spid="25" grpId="0" animBg="1"/>
      <p:bldP spid="52" grpId="0" animBg="1"/>
      <p:bldP spid="53" grpId="0" animBg="1"/>
      <p:bldP spid="54" grpId="0" animBg="1"/>
      <p:bldP spid="8" grpId="0"/>
      <p:bldP spid="2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403709" y="1691909"/>
            <a:ext cx="4638690" cy="4067774"/>
          </a:xfrm>
          <a:prstGeom prst="rect">
            <a:avLst/>
          </a:prstGeom>
        </p:spPr>
      </p:pic>
      <p:sp>
        <p:nvSpPr>
          <p:cNvPr id="2" name="Title 1"/>
          <p:cNvSpPr>
            <a:spLocks noGrp="1"/>
          </p:cNvSpPr>
          <p:nvPr>
            <p:ph type="title"/>
          </p:nvPr>
        </p:nvSpPr>
        <p:spPr/>
        <p:txBody>
          <a:bodyPr/>
          <a:lstStyle/>
          <a:p>
            <a:r>
              <a:rPr lang="en-US" dirty="0" smtClean="0"/>
              <a:t>ML Models</a:t>
            </a:r>
            <a:endParaRPr lang="en-US" dirty="0"/>
          </a:p>
        </p:txBody>
      </p:sp>
      <p:sp>
        <p:nvSpPr>
          <p:cNvPr id="3" name="Content Placeholder 2"/>
          <p:cNvSpPr>
            <a:spLocks noGrp="1"/>
          </p:cNvSpPr>
          <p:nvPr>
            <p:ph idx="1"/>
          </p:nvPr>
        </p:nvSpPr>
        <p:spPr>
          <a:xfrm>
            <a:off x="628650" y="1825625"/>
            <a:ext cx="3943350" cy="4351338"/>
          </a:xfrm>
        </p:spPr>
        <p:txBody>
          <a:bodyPr/>
          <a:lstStyle/>
          <a:p>
            <a:r>
              <a:rPr lang="en-US" dirty="0"/>
              <a:t>In machine learning, computers apply </a:t>
            </a:r>
            <a:r>
              <a:rPr lang="en-US" b="1" dirty="0">
                <a:solidFill>
                  <a:srgbClr val="C99700"/>
                </a:solidFill>
              </a:rPr>
              <a:t>statistical learning</a:t>
            </a:r>
            <a:r>
              <a:rPr lang="en-US" dirty="0"/>
              <a:t> techniques to automatically identify patterns in </a:t>
            </a:r>
            <a:r>
              <a:rPr lang="en-US" dirty="0" smtClean="0"/>
              <a:t>data.</a:t>
            </a:r>
          </a:p>
          <a:p>
            <a:r>
              <a:rPr lang="en-US" dirty="0"/>
              <a:t>Machine learning methods use statistical learning to </a:t>
            </a:r>
            <a:r>
              <a:rPr lang="en-US" b="1" dirty="0">
                <a:solidFill>
                  <a:srgbClr val="C99700"/>
                </a:solidFill>
              </a:rPr>
              <a:t>identify </a:t>
            </a:r>
            <a:r>
              <a:rPr lang="en-US" b="1" dirty="0" smtClean="0">
                <a:solidFill>
                  <a:srgbClr val="C99700"/>
                </a:solidFill>
              </a:rPr>
              <a:t>boundaries</a:t>
            </a:r>
            <a:r>
              <a:rPr lang="en-US" dirty="0" smtClean="0"/>
              <a:t> and patterns in the data.</a:t>
            </a:r>
          </a:p>
          <a:p>
            <a:r>
              <a:rPr lang="en-US" dirty="0"/>
              <a:t>One example of a machine learning method is a </a:t>
            </a:r>
            <a:r>
              <a:rPr lang="en-US" b="1" dirty="0">
                <a:solidFill>
                  <a:srgbClr val="C99700"/>
                </a:solidFill>
              </a:rPr>
              <a:t>decision tree</a:t>
            </a:r>
            <a:r>
              <a:rPr lang="en-US" dirty="0"/>
              <a:t>. Decision trees look at one variable at a </a:t>
            </a:r>
            <a:r>
              <a:rPr lang="en-US" dirty="0" smtClean="0"/>
              <a:t>time.</a:t>
            </a:r>
            <a:endParaRPr lang="en-US" dirty="0"/>
          </a:p>
        </p:txBody>
      </p:sp>
      <p:grpSp>
        <p:nvGrpSpPr>
          <p:cNvPr id="25" name="Group 24"/>
          <p:cNvGrpSpPr/>
          <p:nvPr/>
        </p:nvGrpSpPr>
        <p:grpSpPr>
          <a:xfrm>
            <a:off x="4530709" y="1319642"/>
            <a:ext cx="4588015" cy="4432824"/>
            <a:chOff x="4207771" y="2045357"/>
            <a:chExt cx="4588015" cy="4432824"/>
          </a:xfrm>
        </p:grpSpPr>
        <p:cxnSp>
          <p:nvCxnSpPr>
            <p:cNvPr id="7" name="Straight Connector 6"/>
            <p:cNvCxnSpPr/>
            <p:nvPr/>
          </p:nvCxnSpPr>
          <p:spPr>
            <a:xfrm>
              <a:off x="5965630" y="2442745"/>
              <a:ext cx="0" cy="4035436"/>
            </a:xfrm>
            <a:prstGeom prst="line">
              <a:avLst/>
            </a:prstGeom>
            <a:ln w="19050">
              <a:solidFill>
                <a:srgbClr val="000000"/>
              </a:solidFill>
              <a:prstDash val="lg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4207771" y="3829284"/>
              <a:ext cx="4322261" cy="0"/>
            </a:xfrm>
            <a:prstGeom prst="line">
              <a:avLst/>
            </a:prstGeom>
            <a:ln w="19050">
              <a:solidFill>
                <a:srgbClr val="002855"/>
              </a:solidFill>
              <a:prstDash val="lg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822001" y="2045357"/>
              <a:ext cx="287258" cy="369332"/>
            </a:xfrm>
            <a:prstGeom prst="rect">
              <a:avLst/>
            </a:prstGeom>
            <a:noFill/>
          </p:spPr>
          <p:txBody>
            <a:bodyPr wrap="none" rtlCol="0">
              <a:spAutoFit/>
            </a:bodyPr>
            <a:lstStyle/>
            <a:p>
              <a:r>
                <a:rPr lang="en-US" dirty="0" smtClean="0">
                  <a:solidFill>
                    <a:srgbClr val="002855"/>
                  </a:solidFill>
                </a:rPr>
                <a:t>?</a:t>
              </a:r>
              <a:endParaRPr lang="en-US" dirty="0">
                <a:solidFill>
                  <a:srgbClr val="002855"/>
                </a:solidFill>
              </a:endParaRPr>
            </a:p>
          </p:txBody>
        </p:sp>
        <p:grpSp>
          <p:nvGrpSpPr>
            <p:cNvPr id="15" name="Group 14"/>
            <p:cNvGrpSpPr/>
            <p:nvPr/>
          </p:nvGrpSpPr>
          <p:grpSpPr>
            <a:xfrm>
              <a:off x="5656610" y="2430866"/>
              <a:ext cx="612046" cy="0"/>
              <a:chOff x="5656610" y="2324536"/>
              <a:chExt cx="612046" cy="0"/>
            </a:xfrm>
          </p:grpSpPr>
          <p:cxnSp>
            <p:nvCxnSpPr>
              <p:cNvPr id="12" name="Straight Arrow Connector 11"/>
              <p:cNvCxnSpPr/>
              <p:nvPr/>
            </p:nvCxnSpPr>
            <p:spPr>
              <a:xfrm>
                <a:off x="5965630" y="2324536"/>
                <a:ext cx="303026" cy="0"/>
              </a:xfrm>
              <a:prstGeom prst="straightConnector1">
                <a:avLst/>
              </a:prstGeom>
              <a:ln w="19050">
                <a:solidFill>
                  <a:srgbClr val="002855"/>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5656610" y="2324536"/>
                <a:ext cx="301752" cy="0"/>
              </a:xfrm>
              <a:prstGeom prst="straightConnector1">
                <a:avLst/>
              </a:prstGeom>
              <a:ln w="19050">
                <a:solidFill>
                  <a:srgbClr val="00285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rot="16200000">
              <a:off x="8237164" y="3829289"/>
              <a:ext cx="597524" cy="1"/>
              <a:chOff x="6324264" y="5291358"/>
              <a:chExt cx="597524" cy="1"/>
            </a:xfrm>
          </p:grpSpPr>
          <p:cxnSp>
            <p:nvCxnSpPr>
              <p:cNvPr id="17" name="Straight Arrow Connector 16"/>
              <p:cNvCxnSpPr/>
              <p:nvPr/>
            </p:nvCxnSpPr>
            <p:spPr>
              <a:xfrm>
                <a:off x="6618762" y="5291359"/>
                <a:ext cx="303026" cy="0"/>
              </a:xfrm>
              <a:prstGeom prst="straightConnector1">
                <a:avLst/>
              </a:prstGeom>
              <a:ln w="19050">
                <a:solidFill>
                  <a:srgbClr val="002855"/>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6324264" y="5291358"/>
                <a:ext cx="301752" cy="0"/>
              </a:xfrm>
              <a:prstGeom prst="straightConnector1">
                <a:avLst/>
              </a:prstGeom>
              <a:ln w="19050">
                <a:solidFill>
                  <a:srgbClr val="002855"/>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8508528" y="3616034"/>
              <a:ext cx="287258" cy="369332"/>
            </a:xfrm>
            <a:prstGeom prst="rect">
              <a:avLst/>
            </a:prstGeom>
            <a:noFill/>
          </p:spPr>
          <p:txBody>
            <a:bodyPr wrap="none" rtlCol="0">
              <a:spAutoFit/>
            </a:bodyPr>
            <a:lstStyle/>
            <a:p>
              <a:r>
                <a:rPr lang="en-US" dirty="0" smtClean="0">
                  <a:solidFill>
                    <a:srgbClr val="002855"/>
                  </a:solidFill>
                </a:rPr>
                <a:t>?</a:t>
              </a:r>
              <a:endParaRPr lang="en-US" dirty="0">
                <a:solidFill>
                  <a:srgbClr val="002855"/>
                </a:solidFill>
              </a:endParaRPr>
            </a:p>
          </p:txBody>
        </p:sp>
      </p:grpSp>
      <p:sp>
        <p:nvSpPr>
          <p:cNvPr id="4" name="Rectangle 3"/>
          <p:cNvSpPr/>
          <p:nvPr/>
        </p:nvSpPr>
        <p:spPr>
          <a:xfrm>
            <a:off x="0" y="0"/>
            <a:ext cx="1891862"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0" y="0"/>
            <a:ext cx="1891862"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0" y="0"/>
            <a:ext cx="1891862"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0"/>
            <a:ext cx="2194560"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054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441699" y="4325803"/>
            <a:ext cx="1908128" cy="573206"/>
          </a:xfrm>
          <a:prstGeom prst="rect">
            <a:avLst/>
          </a:prstGeom>
          <a:solidFill>
            <a:schemeClr val="bg1"/>
          </a:solidFill>
          <a:ln w="12700">
            <a:solidFill>
              <a:srgbClr val="002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ML Model</a:t>
            </a:r>
            <a:endParaRPr lang="en-US" dirty="0">
              <a:solidFill>
                <a:schemeClr val="tx1"/>
              </a:solidFill>
            </a:endParaRPr>
          </a:p>
        </p:txBody>
      </p:sp>
      <p:sp>
        <p:nvSpPr>
          <p:cNvPr id="7" name="Rectangle 6"/>
          <p:cNvSpPr/>
          <p:nvPr/>
        </p:nvSpPr>
        <p:spPr>
          <a:xfrm>
            <a:off x="729457" y="1690688"/>
            <a:ext cx="2620371" cy="1147108"/>
          </a:xfrm>
          <a:prstGeom prst="rect">
            <a:avLst/>
          </a:prstGeom>
          <a:solidFill>
            <a:schemeClr val="bg1"/>
          </a:solidFill>
          <a:ln w="12700">
            <a:solidFill>
              <a:srgbClr val="002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Input Data</a:t>
            </a:r>
          </a:p>
          <a:p>
            <a:pPr algn="ctr"/>
            <a:r>
              <a:rPr lang="en-US" b="1" dirty="0" smtClean="0">
                <a:solidFill>
                  <a:schemeClr val="tx1"/>
                </a:solidFill>
              </a:rPr>
              <a:t>- - - - - - - - - - - - - - - - - </a:t>
            </a:r>
          </a:p>
          <a:p>
            <a:pPr algn="ctr"/>
            <a:r>
              <a:rPr lang="en-US" dirty="0" smtClean="0">
                <a:solidFill>
                  <a:schemeClr val="tx1"/>
                </a:solidFill>
              </a:rPr>
              <a:t>Response| Predictor</a:t>
            </a:r>
            <a:endParaRPr lang="en-US" dirty="0">
              <a:solidFill>
                <a:schemeClr val="tx1"/>
              </a:solidFill>
            </a:endParaRPr>
          </a:p>
        </p:txBody>
      </p:sp>
      <p:sp>
        <p:nvSpPr>
          <p:cNvPr id="2" name="Title 1"/>
          <p:cNvSpPr>
            <a:spLocks noGrp="1"/>
          </p:cNvSpPr>
          <p:nvPr>
            <p:ph type="title"/>
          </p:nvPr>
        </p:nvSpPr>
        <p:spPr/>
        <p:txBody>
          <a:bodyPr/>
          <a:lstStyle/>
          <a:p>
            <a:r>
              <a:rPr lang="en-US" dirty="0" smtClean="0"/>
              <a:t>Method</a:t>
            </a:r>
            <a:endParaRPr lang="en-US" dirty="0"/>
          </a:p>
        </p:txBody>
      </p:sp>
      <p:sp>
        <p:nvSpPr>
          <p:cNvPr id="21" name="Rectangle 20"/>
          <p:cNvSpPr/>
          <p:nvPr/>
        </p:nvSpPr>
        <p:spPr>
          <a:xfrm>
            <a:off x="1455348" y="3397354"/>
            <a:ext cx="1908128" cy="573206"/>
          </a:xfrm>
          <a:prstGeom prst="rect">
            <a:avLst/>
          </a:prstGeom>
          <a:solidFill>
            <a:schemeClr val="bg1"/>
          </a:solidFill>
          <a:ln w="38100">
            <a:solidFill>
              <a:srgbClr val="002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Train</a:t>
            </a:r>
            <a:endParaRPr lang="en-US" dirty="0">
              <a:solidFill>
                <a:schemeClr val="tx1"/>
              </a:solidFill>
            </a:endParaRPr>
          </a:p>
        </p:txBody>
      </p:sp>
      <p:sp>
        <p:nvSpPr>
          <p:cNvPr id="22" name="Rectangle 21"/>
          <p:cNvSpPr/>
          <p:nvPr/>
        </p:nvSpPr>
        <p:spPr>
          <a:xfrm>
            <a:off x="702161" y="3397352"/>
            <a:ext cx="652533" cy="573206"/>
          </a:xfrm>
          <a:prstGeom prst="rect">
            <a:avLst/>
          </a:prstGeom>
          <a:solidFill>
            <a:schemeClr val="bg1"/>
          </a:solidFill>
          <a:ln w="38100">
            <a:solidFill>
              <a:srgbClr val="002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Test</a:t>
            </a:r>
            <a:endParaRPr lang="en-US" dirty="0">
              <a:solidFill>
                <a:schemeClr val="tx1"/>
              </a:solidFill>
            </a:endParaRPr>
          </a:p>
        </p:txBody>
      </p:sp>
      <p:sp>
        <p:nvSpPr>
          <p:cNvPr id="24" name="Rectangle 23"/>
          <p:cNvSpPr/>
          <p:nvPr/>
        </p:nvSpPr>
        <p:spPr>
          <a:xfrm>
            <a:off x="729457" y="5198855"/>
            <a:ext cx="1908128" cy="573206"/>
          </a:xfrm>
          <a:prstGeom prst="rect">
            <a:avLst/>
          </a:prstGeom>
          <a:solidFill>
            <a:schemeClr val="bg1"/>
          </a:solidFill>
          <a:ln w="12700">
            <a:solidFill>
              <a:srgbClr val="002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ML Prediction</a:t>
            </a:r>
            <a:endParaRPr lang="en-US" dirty="0">
              <a:solidFill>
                <a:schemeClr val="tx1"/>
              </a:solidFill>
            </a:endParaRPr>
          </a:p>
        </p:txBody>
      </p:sp>
      <p:sp>
        <p:nvSpPr>
          <p:cNvPr id="25" name="Rectangle 24"/>
          <p:cNvSpPr/>
          <p:nvPr/>
        </p:nvSpPr>
        <p:spPr>
          <a:xfrm>
            <a:off x="3349828" y="5198855"/>
            <a:ext cx="1908128" cy="573206"/>
          </a:xfrm>
          <a:prstGeom prst="rect">
            <a:avLst/>
          </a:prstGeom>
          <a:solidFill>
            <a:schemeClr val="bg1"/>
          </a:solidFill>
          <a:ln w="12700">
            <a:solidFill>
              <a:srgbClr val="002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Measures of Fit</a:t>
            </a:r>
            <a:endParaRPr lang="en-US" dirty="0">
              <a:solidFill>
                <a:schemeClr val="tx1"/>
              </a:solidFill>
            </a:endParaRPr>
          </a:p>
        </p:txBody>
      </p:sp>
      <p:cxnSp>
        <p:nvCxnSpPr>
          <p:cNvPr id="27" name="Straight Arrow Connector 26"/>
          <p:cNvCxnSpPr>
            <a:stCxn id="22" idx="2"/>
          </p:cNvCxnSpPr>
          <p:nvPr/>
        </p:nvCxnSpPr>
        <p:spPr>
          <a:xfrm>
            <a:off x="1028428" y="3970558"/>
            <a:ext cx="0" cy="1228297"/>
          </a:xfrm>
          <a:prstGeom prst="straightConnector1">
            <a:avLst/>
          </a:prstGeom>
          <a:ln w="12700">
            <a:solidFill>
              <a:srgbClr val="002855"/>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2395763" y="3984904"/>
            <a:ext cx="1" cy="325912"/>
          </a:xfrm>
          <a:prstGeom prst="straightConnector1">
            <a:avLst/>
          </a:prstGeom>
          <a:ln w="12700">
            <a:solidFill>
              <a:srgbClr val="002855"/>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1055723" y="3126032"/>
            <a:ext cx="1" cy="257673"/>
          </a:xfrm>
          <a:prstGeom prst="straightConnector1">
            <a:avLst/>
          </a:prstGeom>
          <a:ln w="12700">
            <a:solidFill>
              <a:srgbClr val="00285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2411542" y="3125336"/>
            <a:ext cx="1" cy="256272"/>
          </a:xfrm>
          <a:prstGeom prst="straightConnector1">
            <a:avLst/>
          </a:prstGeom>
          <a:ln w="12700">
            <a:solidFill>
              <a:srgbClr val="002855"/>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055723" y="3126032"/>
            <a:ext cx="1355819" cy="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2006592" y="2839426"/>
            <a:ext cx="0" cy="28591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24" idx="3"/>
            <a:endCxn id="25" idx="1"/>
          </p:cNvCxnSpPr>
          <p:nvPr/>
        </p:nvCxnSpPr>
        <p:spPr>
          <a:xfrm>
            <a:off x="2637585" y="5485458"/>
            <a:ext cx="712243" cy="0"/>
          </a:xfrm>
          <a:prstGeom prst="straightConnector1">
            <a:avLst/>
          </a:prstGeom>
          <a:ln w="12700">
            <a:solidFill>
              <a:srgbClr val="002855"/>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3" idx="1"/>
          </p:cNvCxnSpPr>
          <p:nvPr/>
        </p:nvCxnSpPr>
        <p:spPr>
          <a:xfrm flipH="1">
            <a:off x="1028426" y="4612406"/>
            <a:ext cx="413273" cy="0"/>
          </a:xfrm>
          <a:prstGeom prst="straightConnector1">
            <a:avLst/>
          </a:prstGeom>
          <a:ln w="12700">
            <a:solidFill>
              <a:srgbClr val="002855"/>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23" idx="3"/>
            <a:endCxn id="29" idx="1"/>
          </p:cNvCxnSpPr>
          <p:nvPr/>
        </p:nvCxnSpPr>
        <p:spPr>
          <a:xfrm flipV="1">
            <a:off x="3349827" y="2018529"/>
            <a:ext cx="2844125" cy="2593877"/>
          </a:xfrm>
          <a:prstGeom prst="bentConnector3">
            <a:avLst>
              <a:gd name="adj1" fmla="val 72663"/>
            </a:avLst>
          </a:prstGeom>
          <a:ln w="12700">
            <a:solidFill>
              <a:srgbClr val="C997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6193952" y="2592377"/>
            <a:ext cx="2321398" cy="573206"/>
          </a:xfrm>
          <a:prstGeom prst="rect">
            <a:avLst/>
          </a:prstGeom>
          <a:solidFill>
            <a:schemeClr val="bg1"/>
          </a:solidFill>
          <a:ln w="12700">
            <a:solidFill>
              <a:srgbClr val="C997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Fixing Dubious </a:t>
            </a:r>
            <a:r>
              <a:rPr lang="en-US" dirty="0" smtClean="0">
                <a:solidFill>
                  <a:schemeClr val="tx1"/>
                </a:solidFill>
              </a:rPr>
              <a:t>Data</a:t>
            </a:r>
            <a:endParaRPr lang="en-US" dirty="0">
              <a:solidFill>
                <a:schemeClr val="tx1"/>
              </a:solidFill>
            </a:endParaRPr>
          </a:p>
        </p:txBody>
      </p:sp>
      <p:sp>
        <p:nvSpPr>
          <p:cNvPr id="53" name="Rectangle 52"/>
          <p:cNvSpPr/>
          <p:nvPr/>
        </p:nvSpPr>
        <p:spPr>
          <a:xfrm>
            <a:off x="6193951" y="3453471"/>
            <a:ext cx="2321399" cy="573206"/>
          </a:xfrm>
          <a:prstGeom prst="rect">
            <a:avLst/>
          </a:prstGeom>
          <a:solidFill>
            <a:schemeClr val="bg1"/>
          </a:solidFill>
          <a:ln w="12700">
            <a:solidFill>
              <a:srgbClr val="C997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Future Predictions</a:t>
            </a:r>
            <a:endParaRPr lang="en-US" dirty="0">
              <a:solidFill>
                <a:schemeClr val="tx1"/>
              </a:solidFill>
            </a:endParaRPr>
          </a:p>
        </p:txBody>
      </p:sp>
      <p:sp>
        <p:nvSpPr>
          <p:cNvPr id="54" name="Rectangle 53"/>
          <p:cNvSpPr/>
          <p:nvPr/>
        </p:nvSpPr>
        <p:spPr>
          <a:xfrm>
            <a:off x="6193952" y="4320569"/>
            <a:ext cx="2321398" cy="573206"/>
          </a:xfrm>
          <a:prstGeom prst="rect">
            <a:avLst/>
          </a:prstGeom>
          <a:solidFill>
            <a:schemeClr val="bg1"/>
          </a:solidFill>
          <a:ln w="12700">
            <a:solidFill>
              <a:srgbClr val="C997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Ungauged Basins</a:t>
            </a:r>
            <a:endParaRPr lang="en-US" dirty="0">
              <a:solidFill>
                <a:schemeClr val="tx1"/>
              </a:solidFill>
            </a:endParaRPr>
          </a:p>
        </p:txBody>
      </p:sp>
      <p:cxnSp>
        <p:nvCxnSpPr>
          <p:cNvPr id="59" name="Straight Arrow Connector 58"/>
          <p:cNvCxnSpPr/>
          <p:nvPr/>
        </p:nvCxnSpPr>
        <p:spPr>
          <a:xfrm>
            <a:off x="5443516" y="4633298"/>
            <a:ext cx="754061" cy="0"/>
          </a:xfrm>
          <a:prstGeom prst="straightConnector1">
            <a:avLst/>
          </a:prstGeom>
          <a:ln w="12700">
            <a:solidFill>
              <a:srgbClr val="C997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5443516" y="3739137"/>
            <a:ext cx="750436" cy="0"/>
          </a:xfrm>
          <a:prstGeom prst="straightConnector1">
            <a:avLst/>
          </a:prstGeom>
          <a:ln w="12700">
            <a:solidFill>
              <a:srgbClr val="C997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478561" y="4162693"/>
            <a:ext cx="1964955" cy="4852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99700"/>
                </a:solidFill>
              </a:rPr>
              <a:t>c</a:t>
            </a:r>
            <a:r>
              <a:rPr lang="en-US" dirty="0" smtClean="0">
                <a:solidFill>
                  <a:srgbClr val="C99700"/>
                </a:solidFill>
              </a:rPr>
              <a:t>an be applied to</a:t>
            </a:r>
            <a:endParaRPr lang="en-US" dirty="0">
              <a:solidFill>
                <a:srgbClr val="C99700"/>
              </a:solidFill>
            </a:endParaRPr>
          </a:p>
        </p:txBody>
      </p:sp>
      <p:sp>
        <p:nvSpPr>
          <p:cNvPr id="3" name="Rectangle 2"/>
          <p:cNvSpPr/>
          <p:nvPr/>
        </p:nvSpPr>
        <p:spPr>
          <a:xfrm>
            <a:off x="0" y="0"/>
            <a:ext cx="1576552"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0" y="0"/>
            <a:ext cx="1576552"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0" y="0"/>
            <a:ext cx="1576552"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0" y="0"/>
            <a:ext cx="1828800"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6193952" y="1731926"/>
            <a:ext cx="2321398" cy="573206"/>
          </a:xfrm>
          <a:prstGeom prst="rect">
            <a:avLst/>
          </a:prstGeom>
          <a:solidFill>
            <a:schemeClr val="bg1"/>
          </a:solidFill>
          <a:ln w="12700">
            <a:solidFill>
              <a:srgbClr val="C997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Missing </a:t>
            </a:r>
            <a:r>
              <a:rPr lang="en-US" dirty="0" smtClean="0">
                <a:solidFill>
                  <a:schemeClr val="tx1"/>
                </a:solidFill>
              </a:rPr>
              <a:t>Data</a:t>
            </a:r>
            <a:endParaRPr lang="en-US" dirty="0">
              <a:solidFill>
                <a:schemeClr val="tx1"/>
              </a:solidFill>
            </a:endParaRPr>
          </a:p>
        </p:txBody>
      </p:sp>
      <p:cxnSp>
        <p:nvCxnSpPr>
          <p:cNvPr id="31" name="Straight Arrow Connector 30"/>
          <p:cNvCxnSpPr/>
          <p:nvPr/>
        </p:nvCxnSpPr>
        <p:spPr>
          <a:xfrm>
            <a:off x="5443515" y="2878980"/>
            <a:ext cx="750436" cy="0"/>
          </a:xfrm>
          <a:prstGeom prst="straightConnector1">
            <a:avLst/>
          </a:prstGeom>
          <a:ln w="12700">
            <a:solidFill>
              <a:srgbClr val="C99700"/>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94917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Cross-Validation Splitting</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6FF5CE9-8F03-0F49-A9D4-F985494DA90A}" type="slidenum">
              <a:rPr lang="en-US" smtClean="0"/>
              <a:pPr/>
              <a:t>8</a:t>
            </a:fld>
            <a:endParaRPr lang="en-US"/>
          </a:p>
        </p:txBody>
      </p:sp>
    </p:spTree>
    <p:extLst>
      <p:ext uri="{BB962C8B-B14F-4D97-AF65-F5344CB8AC3E}">
        <p14:creationId xmlns:p14="http://schemas.microsoft.com/office/powerpoint/2010/main" val="32567215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pPr marL="0" indent="0"/>
            <a:r>
              <a:rPr lang="en-US" dirty="0" smtClean="0"/>
              <a:t>Input Data: Response Variable</a:t>
            </a:r>
            <a:endParaRPr lang="en-US" sz="2000" dirty="0"/>
          </a:p>
        </p:txBody>
      </p:sp>
      <p:sp>
        <p:nvSpPr>
          <p:cNvPr id="12" name="Content Placeholder 2"/>
          <p:cNvSpPr>
            <a:spLocks noGrp="1"/>
          </p:cNvSpPr>
          <p:nvPr>
            <p:ph idx="1"/>
          </p:nvPr>
        </p:nvSpPr>
        <p:spPr>
          <a:xfrm>
            <a:off x="632613" y="1720388"/>
            <a:ext cx="3269863" cy="4430949"/>
          </a:xfrm>
        </p:spPr>
        <p:txBody>
          <a:bodyPr/>
          <a:lstStyle/>
          <a:p>
            <a:r>
              <a:rPr lang="en-US" dirty="0" smtClean="0"/>
              <a:t>Hourly </a:t>
            </a:r>
            <a:r>
              <a:rPr lang="en-US" b="1" dirty="0" smtClean="0">
                <a:solidFill>
                  <a:srgbClr val="C99700"/>
                </a:solidFill>
              </a:rPr>
              <a:t>streamflow temperature </a:t>
            </a:r>
            <a:r>
              <a:rPr lang="en-US" dirty="0" smtClean="0"/>
              <a:t>from California Data Exchange Center (CDEC)</a:t>
            </a:r>
          </a:p>
          <a:p>
            <a:r>
              <a:rPr lang="en-US" dirty="0"/>
              <a:t>#</a:t>
            </a:r>
            <a:r>
              <a:rPr lang="en-US" dirty="0" smtClean="0"/>
              <a:t> CA basins later, now just the Sacramento River above Shasta Lake</a:t>
            </a:r>
          </a:p>
          <a:p>
            <a:r>
              <a:rPr lang="en-US" dirty="0" smtClean="0"/>
              <a:t>2002-2017</a:t>
            </a:r>
          </a:p>
          <a:p>
            <a:r>
              <a:rPr lang="en-US" dirty="0" smtClean="0"/>
              <a:t>128,097 instances</a:t>
            </a:r>
            <a:endParaRPr lang="en-US" dirty="0"/>
          </a:p>
        </p:txBody>
      </p:sp>
      <p:pic>
        <p:nvPicPr>
          <p:cNvPr id="3" name="Picture 2"/>
          <p:cNvPicPr>
            <a:picLocks noChangeAspect="1"/>
          </p:cNvPicPr>
          <p:nvPr/>
        </p:nvPicPr>
        <p:blipFill rotWithShape="1">
          <a:blip r:embed="rId3"/>
          <a:srcRect l="44818"/>
          <a:stretch/>
        </p:blipFill>
        <p:spPr>
          <a:xfrm>
            <a:off x="4837188" y="1379312"/>
            <a:ext cx="4126019" cy="4772025"/>
          </a:xfrm>
          <a:prstGeom prst="rect">
            <a:avLst/>
          </a:prstGeom>
          <a:ln>
            <a:solidFill>
              <a:srgbClr val="C99700"/>
            </a:solidFill>
          </a:ln>
        </p:spPr>
      </p:pic>
      <p:pic>
        <p:nvPicPr>
          <p:cNvPr id="10" name="Picture 9"/>
          <p:cNvPicPr>
            <a:picLocks noChangeAspect="1"/>
          </p:cNvPicPr>
          <p:nvPr/>
        </p:nvPicPr>
        <p:blipFill rotWithShape="1">
          <a:blip r:embed="rId4" cstate="hqprint">
            <a:extLst>
              <a:ext uri="{28A0092B-C50C-407E-A947-70E740481C1C}">
                <a14:useLocalDpi xmlns:a14="http://schemas.microsoft.com/office/drawing/2010/main" val="0"/>
              </a:ext>
            </a:extLst>
          </a:blip>
          <a:srcRect t="4724" r="4178"/>
          <a:stretch/>
        </p:blipFill>
        <p:spPr>
          <a:xfrm>
            <a:off x="4011969" y="1959429"/>
            <a:ext cx="4841745" cy="4221608"/>
          </a:xfrm>
          <a:prstGeom prst="rect">
            <a:avLst/>
          </a:prstGeom>
          <a:ln>
            <a:solidFill>
              <a:srgbClr val="C99700"/>
            </a:solidFill>
          </a:ln>
        </p:spPr>
      </p:pic>
      <p:sp>
        <p:nvSpPr>
          <p:cNvPr id="2" name="Rectangle 1"/>
          <p:cNvSpPr/>
          <p:nvPr/>
        </p:nvSpPr>
        <p:spPr>
          <a:xfrm>
            <a:off x="0" y="0"/>
            <a:ext cx="2207172"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0" y="0"/>
            <a:ext cx="2207172"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0" y="0"/>
            <a:ext cx="2207172"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0" y="0"/>
            <a:ext cx="2560320" cy="127000"/>
          </a:xfrm>
          <a:prstGeom prst="rect">
            <a:avLst/>
          </a:prstGeom>
          <a:solidFill>
            <a:srgbClr val="002855"/>
          </a:solidFill>
          <a:ln w="6350" cap="flat" cmpd="sng" algn="ctr">
            <a:noFill/>
            <a:prstDash val="solid"/>
            <a:miter lim="800000"/>
          </a:ln>
          <a:effectLst/>
          <a:extLst>
            <a:ext uri="{91240B29-F687-4f45-9708-019B960494DF}">
              <a14:hiddenLine xmlns="" xmlns:a14="http://schemas.microsoft.com/office/drawing/2010/main" w="6350" cap="flat" cmpd="sng" algn="ctr">
                <a:solidFill>
                  <a:schemeClr val="accent1"/>
                </a:solidFill>
                <a:prstDash val="solid"/>
                <a:miter lim="800000"/>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019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DAAA00"/>
      </a:hlink>
      <a:folHlink>
        <a:srgbClr val="800080"/>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15909</TotalTime>
  <Words>1997</Words>
  <Application>Microsoft Office PowerPoint</Application>
  <PresentationFormat>On-screen Show (4:3)</PresentationFormat>
  <Paragraphs>220</Paragraphs>
  <Slides>35</Slides>
  <Notes>19</Notes>
  <HiddenSlides>8</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42" baseType="lpstr">
      <vt:lpstr>ＭＳ Ｐゴシック</vt:lpstr>
      <vt:lpstr>Arial</vt:lpstr>
      <vt:lpstr>Book Antiqua</vt:lpstr>
      <vt:lpstr>Calibri</vt:lpstr>
      <vt:lpstr>CMU Bright</vt:lpstr>
      <vt:lpstr>Office Theme</vt:lpstr>
      <vt:lpstr>Document</vt:lpstr>
      <vt:lpstr>Machine Learning for Reservoir Inflow Temperature Prediction  in water resources management models </vt:lpstr>
      <vt:lpstr>Results: Sacramento R.</vt:lpstr>
      <vt:lpstr>Introduction</vt:lpstr>
      <vt:lpstr>Research Questions</vt:lpstr>
      <vt:lpstr>Method</vt:lpstr>
      <vt:lpstr>ML Models</vt:lpstr>
      <vt:lpstr>Method</vt:lpstr>
      <vt:lpstr>Cross-Validation Splitting</vt:lpstr>
      <vt:lpstr>Input Data: Response Variable</vt:lpstr>
      <vt:lpstr>Input Data: Predictor Variables</vt:lpstr>
      <vt:lpstr>Model: Classification &amp; Regression Tree (CART)</vt:lpstr>
      <vt:lpstr>Model: Random Forest</vt:lpstr>
      <vt:lpstr>Results: Random Forest</vt:lpstr>
      <vt:lpstr>Results: Random Forest</vt:lpstr>
      <vt:lpstr>Results: Random Forest</vt:lpstr>
      <vt:lpstr>Results: Random Forest</vt:lpstr>
      <vt:lpstr>Results: Random Forest</vt:lpstr>
      <vt:lpstr>Results: Random Forest</vt:lpstr>
      <vt:lpstr>Results: Random Forest</vt:lpstr>
      <vt:lpstr>Results: Random Forest</vt:lpstr>
      <vt:lpstr>Results: Model Fit</vt:lpstr>
      <vt:lpstr>Results: Model Fit</vt:lpstr>
      <vt:lpstr>Model Modifications</vt:lpstr>
      <vt:lpstr>Next Step</vt:lpstr>
      <vt:lpstr>Conclusions</vt:lpstr>
      <vt:lpstr>Citations (Incomplete)</vt:lpstr>
      <vt:lpstr>Questions?</vt:lpstr>
      <vt:lpstr>Merced River</vt:lpstr>
      <vt:lpstr>Relevant(?!) xkcd</vt:lpstr>
      <vt:lpstr>CART: Tree Size</vt:lpstr>
      <vt:lpstr>Results: Model Fit</vt:lpstr>
      <vt:lpstr>Next Steps (1 of 4)</vt:lpstr>
      <vt:lpstr>Next Steps (2 of 4)</vt:lpstr>
      <vt:lpstr>Next Steps (3 of 4)</vt:lpstr>
      <vt:lpstr>Next Steps (4 of 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mustafa dogan</dc:creator>
  <cp:lastModifiedBy>Elaheh White</cp:lastModifiedBy>
  <cp:revision>494</cp:revision>
  <cp:lastPrinted>2017-05-16T20:06:17Z</cp:lastPrinted>
  <dcterms:created xsi:type="dcterms:W3CDTF">2015-08-14T01:26:26Z</dcterms:created>
  <dcterms:modified xsi:type="dcterms:W3CDTF">2018-05-21T00:46:28Z</dcterms:modified>
</cp:coreProperties>
</file>